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75" r:id="rId2"/>
    <p:sldId id="440" r:id="rId3"/>
    <p:sldId id="441" r:id="rId4"/>
    <p:sldId id="442" r:id="rId5"/>
    <p:sldId id="443" r:id="rId6"/>
    <p:sldId id="444" r:id="rId7"/>
    <p:sldId id="445" r:id="rId8"/>
    <p:sldId id="446" r:id="rId9"/>
    <p:sldId id="447" r:id="rId10"/>
    <p:sldId id="448" r:id="rId11"/>
    <p:sldId id="449" r:id="rId12"/>
    <p:sldId id="450" r:id="rId13"/>
    <p:sldId id="451" r:id="rId14"/>
    <p:sldId id="452" r:id="rId15"/>
    <p:sldId id="453" r:id="rId16"/>
    <p:sldId id="454" r:id="rId17"/>
    <p:sldId id="458" r:id="rId18"/>
    <p:sldId id="455" r:id="rId19"/>
    <p:sldId id="456" r:id="rId20"/>
    <p:sldId id="45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C4754F-49C3-9E4C-A10B-1C483A475066}" type="datetimeFigureOut">
              <a:rPr lang="en-GB" smtClean="0"/>
              <a:t>30/11/2023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1C30A3-53B7-7940-B0DD-A121109DCA0C}" type="slidenum">
              <a:rPr lang="en-GB" smtClean="0"/>
              <a:t>‹#›</a:t>
            </a:fld>
            <a:endParaRPr lang="en-GB"/>
          </a:p>
        </p:txBody>
      </p:sp>
    </p:spTree>
    <p:extLst>
      <p:ext uri="{BB962C8B-B14F-4D97-AF65-F5344CB8AC3E}">
        <p14:creationId xmlns:p14="http://schemas.microsoft.com/office/powerpoint/2010/main" val="2303515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5F24CAC-BB67-554B-9042-A8ED7BF2CCE5}" type="slidenum">
              <a:rPr lang="en-GB" smtClean="0"/>
              <a:t>1</a:t>
            </a:fld>
            <a:endParaRPr lang="en-GB"/>
          </a:p>
        </p:txBody>
      </p:sp>
    </p:spTree>
    <p:extLst>
      <p:ext uri="{BB962C8B-B14F-4D97-AF65-F5344CB8AC3E}">
        <p14:creationId xmlns:p14="http://schemas.microsoft.com/office/powerpoint/2010/main" val="3003292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D1C30A3-53B7-7940-B0DD-A121109DCA0C}" type="slidenum">
              <a:rPr lang="en-GB" smtClean="0"/>
              <a:t>6</a:t>
            </a:fld>
            <a:endParaRPr lang="en-GB"/>
          </a:p>
        </p:txBody>
      </p:sp>
    </p:spTree>
    <p:extLst>
      <p:ext uri="{BB962C8B-B14F-4D97-AF65-F5344CB8AC3E}">
        <p14:creationId xmlns:p14="http://schemas.microsoft.com/office/powerpoint/2010/main" val="16283578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10064-0F78-ABDD-6C2B-161D86D6E54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DD7DC924-0800-7E9C-D214-5A225FD09C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F3F98BE-8E2F-D7DE-DF27-8E41D0B77E24}"/>
              </a:ext>
            </a:extLst>
          </p:cNvPr>
          <p:cNvSpPr>
            <a:spLocks noGrp="1"/>
          </p:cNvSpPr>
          <p:nvPr>
            <p:ph type="dt" sz="half" idx="10"/>
          </p:nvPr>
        </p:nvSpPr>
        <p:spPr/>
        <p:txBody>
          <a:bodyPr/>
          <a:lstStyle/>
          <a:p>
            <a:fld id="{0AA943E6-AD7E-204A-A55D-4B76344E30EC}" type="datetimeFigureOut">
              <a:rPr lang="en-US" smtClean="0"/>
              <a:t>11/30/23</a:t>
            </a:fld>
            <a:endParaRPr lang="en-US"/>
          </a:p>
        </p:txBody>
      </p:sp>
      <p:sp>
        <p:nvSpPr>
          <p:cNvPr id="5" name="Footer Placeholder 4">
            <a:extLst>
              <a:ext uri="{FF2B5EF4-FFF2-40B4-BE49-F238E27FC236}">
                <a16:creationId xmlns:a16="http://schemas.microsoft.com/office/drawing/2014/main" id="{3C98A89E-6020-0A32-D5AC-221080EC2C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1B7D25-F866-4C45-9E36-87212369CED6}"/>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925792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5D5A1-1DDB-2F91-06FF-5A1C21BF0633}"/>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645CB6E-49F9-D4E4-CCB9-C990CECC51C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8B79131-01E8-1051-A534-19DBF6A184AD}"/>
              </a:ext>
            </a:extLst>
          </p:cNvPr>
          <p:cNvSpPr>
            <a:spLocks noGrp="1"/>
          </p:cNvSpPr>
          <p:nvPr>
            <p:ph type="dt" sz="half" idx="10"/>
          </p:nvPr>
        </p:nvSpPr>
        <p:spPr/>
        <p:txBody>
          <a:bodyPr/>
          <a:lstStyle/>
          <a:p>
            <a:fld id="{0AA943E6-AD7E-204A-A55D-4B76344E30EC}" type="datetimeFigureOut">
              <a:rPr lang="en-US" smtClean="0"/>
              <a:t>11/30/23</a:t>
            </a:fld>
            <a:endParaRPr lang="en-US"/>
          </a:p>
        </p:txBody>
      </p:sp>
      <p:sp>
        <p:nvSpPr>
          <p:cNvPr id="5" name="Footer Placeholder 4">
            <a:extLst>
              <a:ext uri="{FF2B5EF4-FFF2-40B4-BE49-F238E27FC236}">
                <a16:creationId xmlns:a16="http://schemas.microsoft.com/office/drawing/2014/main" id="{920E74F9-6EF3-071C-2FA2-C07158792A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5CD7EA-1C49-AA85-0A35-AE73E911DFFA}"/>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3003614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1A16C7-72C4-A984-A7F4-5F6C6117076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9A6A404-237F-48B2-F708-6B9C8DDA626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70C9FC7-92BC-C3B9-FF23-CC2FB65DF193}"/>
              </a:ext>
            </a:extLst>
          </p:cNvPr>
          <p:cNvSpPr>
            <a:spLocks noGrp="1"/>
          </p:cNvSpPr>
          <p:nvPr>
            <p:ph type="dt" sz="half" idx="10"/>
          </p:nvPr>
        </p:nvSpPr>
        <p:spPr/>
        <p:txBody>
          <a:bodyPr/>
          <a:lstStyle/>
          <a:p>
            <a:fld id="{0AA943E6-AD7E-204A-A55D-4B76344E30EC}" type="datetimeFigureOut">
              <a:rPr lang="en-US" smtClean="0"/>
              <a:t>11/30/23</a:t>
            </a:fld>
            <a:endParaRPr lang="en-US"/>
          </a:p>
        </p:txBody>
      </p:sp>
      <p:sp>
        <p:nvSpPr>
          <p:cNvPr id="5" name="Footer Placeholder 4">
            <a:extLst>
              <a:ext uri="{FF2B5EF4-FFF2-40B4-BE49-F238E27FC236}">
                <a16:creationId xmlns:a16="http://schemas.microsoft.com/office/drawing/2014/main" id="{F538FBC5-F7C1-71C6-BC8B-CF5B46680E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944CA-1B5A-E1DE-8B3B-52AF55DFE68B}"/>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3941258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14276-87FA-0487-B4E8-7850226F234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182F48F-498D-C8B5-5153-D03B11DBAA2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40163A8-3E7B-1368-FC0A-1A4258DAFF9C}"/>
              </a:ext>
            </a:extLst>
          </p:cNvPr>
          <p:cNvSpPr>
            <a:spLocks noGrp="1"/>
          </p:cNvSpPr>
          <p:nvPr>
            <p:ph type="dt" sz="half" idx="10"/>
          </p:nvPr>
        </p:nvSpPr>
        <p:spPr/>
        <p:txBody>
          <a:bodyPr/>
          <a:lstStyle/>
          <a:p>
            <a:fld id="{0AA943E6-AD7E-204A-A55D-4B76344E30EC}" type="datetimeFigureOut">
              <a:rPr lang="en-US" smtClean="0"/>
              <a:t>11/30/23</a:t>
            </a:fld>
            <a:endParaRPr lang="en-US"/>
          </a:p>
        </p:txBody>
      </p:sp>
      <p:sp>
        <p:nvSpPr>
          <p:cNvPr id="5" name="Footer Placeholder 4">
            <a:extLst>
              <a:ext uri="{FF2B5EF4-FFF2-40B4-BE49-F238E27FC236}">
                <a16:creationId xmlns:a16="http://schemas.microsoft.com/office/drawing/2014/main" id="{7D8D8357-CEB4-4898-14F6-D82CF4140D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AFF7FA-57F1-F0CF-2C83-47F85F0B9E43}"/>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176018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FE9DD-20AF-3731-7C13-0037AF98A84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C38D8F8-004A-BCB4-4953-706DD79FAC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DBE4146-AB3C-07D3-1051-0DA11BCA56AE}"/>
              </a:ext>
            </a:extLst>
          </p:cNvPr>
          <p:cNvSpPr>
            <a:spLocks noGrp="1"/>
          </p:cNvSpPr>
          <p:nvPr>
            <p:ph type="dt" sz="half" idx="10"/>
          </p:nvPr>
        </p:nvSpPr>
        <p:spPr/>
        <p:txBody>
          <a:bodyPr/>
          <a:lstStyle/>
          <a:p>
            <a:fld id="{0AA943E6-AD7E-204A-A55D-4B76344E30EC}" type="datetimeFigureOut">
              <a:rPr lang="en-US" smtClean="0"/>
              <a:t>11/30/23</a:t>
            </a:fld>
            <a:endParaRPr lang="en-US"/>
          </a:p>
        </p:txBody>
      </p:sp>
      <p:sp>
        <p:nvSpPr>
          <p:cNvPr id="5" name="Footer Placeholder 4">
            <a:extLst>
              <a:ext uri="{FF2B5EF4-FFF2-40B4-BE49-F238E27FC236}">
                <a16:creationId xmlns:a16="http://schemas.microsoft.com/office/drawing/2014/main" id="{434FCB73-2E2A-67A9-989C-7D81A77E43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CD2ED4-B4A4-C34A-CA7D-B12BCCA2F785}"/>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4189689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915AA-9826-12B9-A001-9876448A168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27B9F7B-A576-41D2-5363-D8CF1E01676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2A8DE66-4D91-0259-F864-C0C12A36181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3A2019D-62D6-6700-1365-AB95EAE501FF}"/>
              </a:ext>
            </a:extLst>
          </p:cNvPr>
          <p:cNvSpPr>
            <a:spLocks noGrp="1"/>
          </p:cNvSpPr>
          <p:nvPr>
            <p:ph type="dt" sz="half" idx="10"/>
          </p:nvPr>
        </p:nvSpPr>
        <p:spPr/>
        <p:txBody>
          <a:bodyPr/>
          <a:lstStyle/>
          <a:p>
            <a:fld id="{0AA943E6-AD7E-204A-A55D-4B76344E30EC}" type="datetimeFigureOut">
              <a:rPr lang="en-US" smtClean="0"/>
              <a:t>11/30/23</a:t>
            </a:fld>
            <a:endParaRPr lang="en-US"/>
          </a:p>
        </p:txBody>
      </p:sp>
      <p:sp>
        <p:nvSpPr>
          <p:cNvPr id="6" name="Footer Placeholder 5">
            <a:extLst>
              <a:ext uri="{FF2B5EF4-FFF2-40B4-BE49-F238E27FC236}">
                <a16:creationId xmlns:a16="http://schemas.microsoft.com/office/drawing/2014/main" id="{0A6AA5BB-5DD9-BA18-A1E7-03E7EA1CAC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4F36F5-32F3-67AE-1389-0B9EA12CA07F}"/>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11731783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B4907-3640-C5A5-C9E1-E55C12E775BA}"/>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FA1BF83-3452-F6DC-285C-97AC96B8C9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AF02ED0-8F71-E3B4-FB51-1B7F7C445BB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AF01BA4-6DC5-A594-483D-4A92C96D6B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E0AC430-C079-72CC-A087-6E442D92066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584615D-8550-8F71-4561-3BB6814A7252}"/>
              </a:ext>
            </a:extLst>
          </p:cNvPr>
          <p:cNvSpPr>
            <a:spLocks noGrp="1"/>
          </p:cNvSpPr>
          <p:nvPr>
            <p:ph type="dt" sz="half" idx="10"/>
          </p:nvPr>
        </p:nvSpPr>
        <p:spPr/>
        <p:txBody>
          <a:bodyPr/>
          <a:lstStyle/>
          <a:p>
            <a:fld id="{0AA943E6-AD7E-204A-A55D-4B76344E30EC}" type="datetimeFigureOut">
              <a:rPr lang="en-US" smtClean="0"/>
              <a:t>11/30/23</a:t>
            </a:fld>
            <a:endParaRPr lang="en-US"/>
          </a:p>
        </p:txBody>
      </p:sp>
      <p:sp>
        <p:nvSpPr>
          <p:cNvPr id="8" name="Footer Placeholder 7">
            <a:extLst>
              <a:ext uri="{FF2B5EF4-FFF2-40B4-BE49-F238E27FC236}">
                <a16:creationId xmlns:a16="http://schemas.microsoft.com/office/drawing/2014/main" id="{68C9D5AE-F232-25D3-8B3D-2D99C9C284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7457E8-269E-F063-6692-67B4CAEFBF35}"/>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814234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BA42B-2B09-13F5-07C0-37E7EDF6E27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0A6DED53-74C4-6FDA-E94E-E133BDBC3064}"/>
              </a:ext>
            </a:extLst>
          </p:cNvPr>
          <p:cNvSpPr>
            <a:spLocks noGrp="1"/>
          </p:cNvSpPr>
          <p:nvPr>
            <p:ph type="dt" sz="half" idx="10"/>
          </p:nvPr>
        </p:nvSpPr>
        <p:spPr/>
        <p:txBody>
          <a:bodyPr/>
          <a:lstStyle/>
          <a:p>
            <a:fld id="{0AA943E6-AD7E-204A-A55D-4B76344E30EC}" type="datetimeFigureOut">
              <a:rPr lang="en-US" smtClean="0"/>
              <a:t>11/30/23</a:t>
            </a:fld>
            <a:endParaRPr lang="en-US"/>
          </a:p>
        </p:txBody>
      </p:sp>
      <p:sp>
        <p:nvSpPr>
          <p:cNvPr id="4" name="Footer Placeholder 3">
            <a:extLst>
              <a:ext uri="{FF2B5EF4-FFF2-40B4-BE49-F238E27FC236}">
                <a16:creationId xmlns:a16="http://schemas.microsoft.com/office/drawing/2014/main" id="{469B5B99-8EC6-C764-4865-216612CD9D2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B3B2B2F-2D11-7761-9B0B-D6AB959DC416}"/>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22530406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9ADACA-6BEC-FD6B-567B-B7C73BE98650}"/>
              </a:ext>
            </a:extLst>
          </p:cNvPr>
          <p:cNvSpPr>
            <a:spLocks noGrp="1"/>
          </p:cNvSpPr>
          <p:nvPr>
            <p:ph type="dt" sz="half" idx="10"/>
          </p:nvPr>
        </p:nvSpPr>
        <p:spPr/>
        <p:txBody>
          <a:bodyPr/>
          <a:lstStyle/>
          <a:p>
            <a:fld id="{0AA943E6-AD7E-204A-A55D-4B76344E30EC}" type="datetimeFigureOut">
              <a:rPr lang="en-US" smtClean="0"/>
              <a:t>11/30/23</a:t>
            </a:fld>
            <a:endParaRPr lang="en-US"/>
          </a:p>
        </p:txBody>
      </p:sp>
      <p:sp>
        <p:nvSpPr>
          <p:cNvPr id="3" name="Footer Placeholder 2">
            <a:extLst>
              <a:ext uri="{FF2B5EF4-FFF2-40B4-BE49-F238E27FC236}">
                <a16:creationId xmlns:a16="http://schemas.microsoft.com/office/drawing/2014/main" id="{E4BD60EB-A3F4-FEE7-1B66-9C69A64D661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A4AC8C-3BB1-A791-B8F7-5D0BBAC32D8C}"/>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15797329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1FD96-EF6A-27F7-311E-DDD8C45093E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A8104F6E-F669-74CB-FD31-745CB14354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370FF40-D9D8-19AE-5EF7-A4B054C63B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160792E-F27C-2364-0784-807B412294CB}"/>
              </a:ext>
            </a:extLst>
          </p:cNvPr>
          <p:cNvSpPr>
            <a:spLocks noGrp="1"/>
          </p:cNvSpPr>
          <p:nvPr>
            <p:ph type="dt" sz="half" idx="10"/>
          </p:nvPr>
        </p:nvSpPr>
        <p:spPr/>
        <p:txBody>
          <a:bodyPr/>
          <a:lstStyle/>
          <a:p>
            <a:fld id="{0AA943E6-AD7E-204A-A55D-4B76344E30EC}" type="datetimeFigureOut">
              <a:rPr lang="en-US" smtClean="0"/>
              <a:t>11/30/23</a:t>
            </a:fld>
            <a:endParaRPr lang="en-US"/>
          </a:p>
        </p:txBody>
      </p:sp>
      <p:sp>
        <p:nvSpPr>
          <p:cNvPr id="6" name="Footer Placeholder 5">
            <a:extLst>
              <a:ext uri="{FF2B5EF4-FFF2-40B4-BE49-F238E27FC236}">
                <a16:creationId xmlns:a16="http://schemas.microsoft.com/office/drawing/2014/main" id="{EC06940C-BC48-12BD-4AB0-0A8E79982F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FCBCA9-24FC-C7DA-3F0E-FAA6D7D81131}"/>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1326536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FEA42-4B3B-9FAF-CF94-DF463B48D20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F31F9A2-DC1D-3929-F110-FB852DE486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408961-E412-048A-F33C-1F50BF0178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E5476E1-D051-D8DE-EC32-D56598B83993}"/>
              </a:ext>
            </a:extLst>
          </p:cNvPr>
          <p:cNvSpPr>
            <a:spLocks noGrp="1"/>
          </p:cNvSpPr>
          <p:nvPr>
            <p:ph type="dt" sz="half" idx="10"/>
          </p:nvPr>
        </p:nvSpPr>
        <p:spPr/>
        <p:txBody>
          <a:bodyPr/>
          <a:lstStyle/>
          <a:p>
            <a:fld id="{0AA943E6-AD7E-204A-A55D-4B76344E30EC}" type="datetimeFigureOut">
              <a:rPr lang="en-US" smtClean="0"/>
              <a:t>11/30/23</a:t>
            </a:fld>
            <a:endParaRPr lang="en-US"/>
          </a:p>
        </p:txBody>
      </p:sp>
      <p:sp>
        <p:nvSpPr>
          <p:cNvPr id="6" name="Footer Placeholder 5">
            <a:extLst>
              <a:ext uri="{FF2B5EF4-FFF2-40B4-BE49-F238E27FC236}">
                <a16:creationId xmlns:a16="http://schemas.microsoft.com/office/drawing/2014/main" id="{33F08D62-1970-70D5-BE1E-9A6ADAD75D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7D595F-CE0E-A3A9-EFD6-BB590CAB146F}"/>
              </a:ext>
            </a:extLst>
          </p:cNvPr>
          <p:cNvSpPr>
            <a:spLocks noGrp="1"/>
          </p:cNvSpPr>
          <p:nvPr>
            <p:ph type="sldNum" sz="quarter" idx="12"/>
          </p:nvPr>
        </p:nvSpPr>
        <p:spPr/>
        <p:txBody>
          <a:bodyPr/>
          <a:lstStyle/>
          <a:p>
            <a:fld id="{3C57C9BB-0F57-7D4E-9FB9-5BAF5D7F7C40}" type="slidenum">
              <a:rPr lang="en-US" smtClean="0"/>
              <a:t>‹#›</a:t>
            </a:fld>
            <a:endParaRPr lang="en-US"/>
          </a:p>
        </p:txBody>
      </p:sp>
    </p:spTree>
    <p:extLst>
      <p:ext uri="{BB962C8B-B14F-4D97-AF65-F5344CB8AC3E}">
        <p14:creationId xmlns:p14="http://schemas.microsoft.com/office/powerpoint/2010/main" val="3619469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F1E95D-A4A9-5B70-AB48-8A3CFD506E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03182D5-BF75-496B-E133-251F23F36C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A3275D8-DF50-9BE1-13BC-355D3B361E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A943E6-AD7E-204A-A55D-4B76344E30EC}" type="datetimeFigureOut">
              <a:rPr lang="en-US" smtClean="0"/>
              <a:t>11/30/23</a:t>
            </a:fld>
            <a:endParaRPr lang="en-US"/>
          </a:p>
        </p:txBody>
      </p:sp>
      <p:sp>
        <p:nvSpPr>
          <p:cNvPr id="5" name="Footer Placeholder 4">
            <a:extLst>
              <a:ext uri="{FF2B5EF4-FFF2-40B4-BE49-F238E27FC236}">
                <a16:creationId xmlns:a16="http://schemas.microsoft.com/office/drawing/2014/main" id="{38C936F6-96EE-9E36-6CF5-51F658A7D3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34BA9FC-6494-6CBF-2A82-E2C5D2BFBE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57C9BB-0F57-7D4E-9FB9-5BAF5D7F7C40}" type="slidenum">
              <a:rPr lang="en-US" smtClean="0"/>
              <a:t>‹#›</a:t>
            </a:fld>
            <a:endParaRPr lang="en-US"/>
          </a:p>
        </p:txBody>
      </p:sp>
    </p:spTree>
    <p:extLst>
      <p:ext uri="{BB962C8B-B14F-4D97-AF65-F5344CB8AC3E}">
        <p14:creationId xmlns:p14="http://schemas.microsoft.com/office/powerpoint/2010/main" val="18522825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hyperlink" Target="http://localhost:6623/references.html#ref-cohen1988statistical"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DFB1F7E-E43C-2278-7983-D22247A2C1B5}"/>
              </a:ext>
            </a:extLst>
          </p:cNvPr>
          <p:cNvSpPr>
            <a:spLocks noGrp="1"/>
          </p:cNvSpPr>
          <p:nvPr>
            <p:ph type="ctrTitle"/>
          </p:nvPr>
        </p:nvSpPr>
        <p:spPr>
          <a:xfrm>
            <a:off x="1831889" y="1134119"/>
            <a:ext cx="8528222" cy="2387600"/>
          </a:xfrm>
        </p:spPr>
        <p:txBody>
          <a:bodyPr>
            <a:normAutofit/>
          </a:bodyPr>
          <a:lstStyle/>
          <a:p>
            <a:r>
              <a:rPr lang="en-GB" sz="5400" dirty="0">
                <a:solidFill>
                  <a:srgbClr val="FF0000"/>
                </a:solidFill>
              </a:rPr>
              <a:t>Chapter 11:</a:t>
            </a:r>
            <a:br>
              <a:rPr lang="en-GB" sz="5400" dirty="0">
                <a:solidFill>
                  <a:srgbClr val="FF0000"/>
                </a:solidFill>
              </a:rPr>
            </a:br>
            <a:r>
              <a:rPr lang="en-GB" sz="5400" dirty="0">
                <a:solidFill>
                  <a:srgbClr val="FF0000"/>
                </a:solidFill>
              </a:rPr>
              <a:t> Correlation</a:t>
            </a:r>
          </a:p>
        </p:txBody>
      </p:sp>
      <p:sp>
        <p:nvSpPr>
          <p:cNvPr id="6" name="Subtitle 5">
            <a:extLst>
              <a:ext uri="{FF2B5EF4-FFF2-40B4-BE49-F238E27FC236}">
                <a16:creationId xmlns:a16="http://schemas.microsoft.com/office/drawing/2014/main" id="{E259DEF7-3367-EA40-3DD4-BE25FE47A982}"/>
              </a:ext>
            </a:extLst>
          </p:cNvPr>
          <p:cNvSpPr>
            <a:spLocks noGrp="1"/>
          </p:cNvSpPr>
          <p:nvPr>
            <p:ph type="subTitle" idx="1"/>
          </p:nvPr>
        </p:nvSpPr>
        <p:spPr/>
        <p:txBody>
          <a:bodyPr>
            <a:normAutofit/>
          </a:bodyPr>
          <a:lstStyle/>
          <a:p>
            <a:r>
              <a:rPr lang="en-GB" sz="2400" dirty="0"/>
              <a:t>Textbook: Ahmad Daryanto, Introduction to Quantitative Research Methods for Marketing With SPSS and R: Tools and Techniques, Routledge. 2024</a:t>
            </a:r>
          </a:p>
        </p:txBody>
      </p:sp>
    </p:spTree>
    <p:extLst>
      <p:ext uri="{BB962C8B-B14F-4D97-AF65-F5344CB8AC3E}">
        <p14:creationId xmlns:p14="http://schemas.microsoft.com/office/powerpoint/2010/main" val="2087706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A03D0-0FF3-2809-C18A-55DC21C6170B}"/>
              </a:ext>
            </a:extLst>
          </p:cNvPr>
          <p:cNvSpPr>
            <a:spLocks noGrp="1"/>
          </p:cNvSpPr>
          <p:nvPr>
            <p:ph type="title"/>
          </p:nvPr>
        </p:nvSpPr>
        <p:spPr/>
        <p:txBody>
          <a:bodyPr/>
          <a:lstStyle/>
          <a:p>
            <a:r>
              <a:rPr lang="en-GB" dirty="0">
                <a:solidFill>
                  <a:srgbClr val="FF0000"/>
                </a:solidFill>
              </a:rPr>
              <a:t>Anscombe Quartet</a:t>
            </a:r>
          </a:p>
        </p:txBody>
      </p:sp>
      <p:sp>
        <p:nvSpPr>
          <p:cNvPr id="4" name="TextBox 3">
            <a:extLst>
              <a:ext uri="{FF2B5EF4-FFF2-40B4-BE49-F238E27FC236}">
                <a16:creationId xmlns:a16="http://schemas.microsoft.com/office/drawing/2014/main" id="{8183CCAF-0569-1538-0928-84740857DC8B}"/>
              </a:ext>
            </a:extLst>
          </p:cNvPr>
          <p:cNvSpPr txBox="1"/>
          <p:nvPr/>
        </p:nvSpPr>
        <p:spPr>
          <a:xfrm>
            <a:off x="1290145" y="1981990"/>
            <a:ext cx="5594131" cy="923330"/>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Anscombe quartet shows four sets of data. </a:t>
            </a:r>
          </a:p>
          <a:p>
            <a:r>
              <a:rPr lang="en-GB" b="0" i="0" u="none" strike="noStrike" dirty="0">
                <a:solidFill>
                  <a:srgbClr val="000000"/>
                </a:solidFill>
                <a:effectLst/>
                <a:latin typeface="Source Sans Pro" panose="020B0503030403020204" pitchFamily="34" charset="0"/>
              </a:rPr>
              <a:t>Their correlations are the same </a:t>
            </a:r>
            <a:r>
              <a:rPr lang="en-GB" dirty="0">
                <a:solidFill>
                  <a:srgbClr val="000000"/>
                </a:solidFill>
                <a:latin typeface="Source Sans Pro" panose="020B0503030403020204" pitchFamily="34" charset="0"/>
              </a:rPr>
              <a:t>although the pattern </a:t>
            </a:r>
          </a:p>
          <a:p>
            <a:r>
              <a:rPr lang="en-GB" b="0" i="0" u="none" strike="noStrike" dirty="0">
                <a:solidFill>
                  <a:srgbClr val="000000"/>
                </a:solidFill>
                <a:effectLst/>
                <a:latin typeface="Source Sans Pro" panose="020B0503030403020204" pitchFamily="34" charset="0"/>
              </a:rPr>
              <a:t>of the relationship are not. </a:t>
            </a:r>
            <a:endParaRPr lang="en-GB" dirty="0"/>
          </a:p>
        </p:txBody>
      </p:sp>
      <p:pic>
        <p:nvPicPr>
          <p:cNvPr id="1026" name="Picture 2">
            <a:extLst>
              <a:ext uri="{FF2B5EF4-FFF2-40B4-BE49-F238E27FC236}">
                <a16:creationId xmlns:a16="http://schemas.microsoft.com/office/drawing/2014/main" id="{770C266F-F67A-C13F-8889-104B8B87DA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2162" y="3196622"/>
            <a:ext cx="48006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1780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A03D0-0FF3-2809-C18A-55DC21C6170B}"/>
              </a:ext>
            </a:extLst>
          </p:cNvPr>
          <p:cNvSpPr>
            <a:spLocks noGrp="1"/>
          </p:cNvSpPr>
          <p:nvPr>
            <p:ph type="title"/>
          </p:nvPr>
        </p:nvSpPr>
        <p:spPr/>
        <p:txBody>
          <a:bodyPr/>
          <a:lstStyle/>
          <a:p>
            <a:r>
              <a:rPr lang="en-GB" dirty="0">
                <a:solidFill>
                  <a:srgbClr val="FF0000"/>
                </a:solidFill>
              </a:rPr>
              <a:t>Strength of Correlation</a:t>
            </a:r>
          </a:p>
        </p:txBody>
      </p:sp>
      <p:sp>
        <p:nvSpPr>
          <p:cNvPr id="5" name="TextBox 4">
            <a:extLst>
              <a:ext uri="{FF2B5EF4-FFF2-40B4-BE49-F238E27FC236}">
                <a16:creationId xmlns:a16="http://schemas.microsoft.com/office/drawing/2014/main" id="{AA76FE99-8C8B-E75D-B3E9-4065A05EAA50}"/>
              </a:ext>
            </a:extLst>
          </p:cNvPr>
          <p:cNvSpPr txBox="1"/>
          <p:nvPr/>
        </p:nvSpPr>
        <p:spPr>
          <a:xfrm>
            <a:off x="1305413" y="1802425"/>
            <a:ext cx="6096000" cy="4419864"/>
          </a:xfrm>
          <a:prstGeom prst="rect">
            <a:avLst/>
          </a:prstGeom>
          <a:noFill/>
        </p:spPr>
        <p:txBody>
          <a:bodyPr wrap="square">
            <a:spAutoFit/>
          </a:bodyPr>
          <a:lstStyle/>
          <a:p>
            <a:pPr algn="l">
              <a:lnSpc>
                <a:spcPct val="200000"/>
              </a:lnSpc>
            </a:pPr>
            <a:r>
              <a:rPr lang="en-GB" sz="2400" b="0" i="0" u="none" strike="noStrike" dirty="0">
                <a:solidFill>
                  <a:srgbClr val="000000"/>
                </a:solidFill>
                <a:effectLst/>
                <a:latin typeface="Source Sans Pro" panose="020B0503030403020204" pitchFamily="34" charset="0"/>
              </a:rPr>
              <a:t>Cohen (</a:t>
            </a:r>
            <a:r>
              <a:rPr lang="en-GB" sz="2400" b="0" i="0" u="none" strike="noStrike" dirty="0">
                <a:solidFill>
                  <a:srgbClr val="75AADB"/>
                </a:solidFill>
                <a:effectLst/>
                <a:latin typeface="Source Sans Pro" panose="020B0503030403020204" pitchFamily="34" charset="0"/>
                <a:hlinkClick r:id="rId2"/>
              </a:rPr>
              <a:t>1988</a:t>
            </a:r>
            <a:r>
              <a:rPr lang="en-GB" sz="2400" b="0" i="0" u="none" strike="noStrike" dirty="0">
                <a:solidFill>
                  <a:srgbClr val="000000"/>
                </a:solidFill>
                <a:effectLst/>
                <a:latin typeface="Source Sans Pro" panose="020B0503030403020204" pitchFamily="34" charset="0"/>
              </a:rPr>
              <a:t>) provides a guideline to assess the strength of correlation between two variables.</a:t>
            </a:r>
          </a:p>
          <a:p>
            <a:pPr algn="l">
              <a:lnSpc>
                <a:spcPct val="200000"/>
              </a:lnSpc>
            </a:pPr>
            <a:r>
              <a:rPr lang="en-GB" sz="2400" b="0" i="0" u="none" strike="noStrike" dirty="0">
                <a:solidFill>
                  <a:srgbClr val="000000"/>
                </a:solidFill>
                <a:effectLst/>
                <a:latin typeface="Source Sans Pro" panose="020B0503030403020204" pitchFamily="34" charset="0"/>
              </a:rPr>
              <a:t>r = 0.1 small</a:t>
            </a:r>
          </a:p>
          <a:p>
            <a:pPr algn="l">
              <a:lnSpc>
                <a:spcPct val="200000"/>
              </a:lnSpc>
            </a:pPr>
            <a:r>
              <a:rPr lang="en-GB" sz="2400" b="0" i="0" u="none" strike="noStrike" dirty="0">
                <a:solidFill>
                  <a:srgbClr val="000000"/>
                </a:solidFill>
                <a:effectLst/>
                <a:latin typeface="Source Sans Pro" panose="020B0503030403020204" pitchFamily="34" charset="0"/>
              </a:rPr>
              <a:t>r = 0.3 moderate</a:t>
            </a:r>
          </a:p>
          <a:p>
            <a:pPr algn="l">
              <a:lnSpc>
                <a:spcPct val="200000"/>
              </a:lnSpc>
            </a:pPr>
            <a:r>
              <a:rPr lang="en-GB" sz="2400" b="0" i="0" u="none" strike="noStrike" dirty="0">
                <a:solidFill>
                  <a:srgbClr val="000000"/>
                </a:solidFill>
                <a:effectLst/>
                <a:latin typeface="Source Sans Pro" panose="020B0503030403020204" pitchFamily="34" charset="0"/>
              </a:rPr>
              <a:t>r = 0.5 strong</a:t>
            </a:r>
          </a:p>
        </p:txBody>
      </p:sp>
    </p:spTree>
    <p:extLst>
      <p:ext uri="{BB962C8B-B14F-4D97-AF65-F5344CB8AC3E}">
        <p14:creationId xmlns:p14="http://schemas.microsoft.com/office/powerpoint/2010/main" val="37951361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6C5D4-940B-2E6D-E34B-4A0E4D96A98A}"/>
              </a:ext>
            </a:extLst>
          </p:cNvPr>
          <p:cNvSpPr>
            <a:spLocks noGrp="1"/>
          </p:cNvSpPr>
          <p:nvPr>
            <p:ph type="title"/>
          </p:nvPr>
        </p:nvSpPr>
        <p:spPr/>
        <p:txBody>
          <a:bodyPr/>
          <a:lstStyle/>
          <a:p>
            <a:r>
              <a:rPr lang="en-GB" dirty="0">
                <a:solidFill>
                  <a:srgbClr val="FF0000"/>
                </a:solidFill>
              </a:rPr>
              <a:t>SPSS and R Actions</a:t>
            </a:r>
          </a:p>
        </p:txBody>
      </p:sp>
      <p:sp>
        <p:nvSpPr>
          <p:cNvPr id="4" name="TextBox 3">
            <a:extLst>
              <a:ext uri="{FF2B5EF4-FFF2-40B4-BE49-F238E27FC236}">
                <a16:creationId xmlns:a16="http://schemas.microsoft.com/office/drawing/2014/main" id="{6B678C1A-F91C-E8FC-4829-16580088ED94}"/>
              </a:ext>
            </a:extLst>
          </p:cNvPr>
          <p:cNvSpPr txBox="1"/>
          <p:nvPr/>
        </p:nvSpPr>
        <p:spPr>
          <a:xfrm>
            <a:off x="935421" y="2495132"/>
            <a:ext cx="6096000" cy="1200329"/>
          </a:xfrm>
          <a:prstGeom prst="rect">
            <a:avLst/>
          </a:prstGeom>
          <a:noFill/>
        </p:spPr>
        <p:txBody>
          <a:bodyPr wrap="square">
            <a:spAutoFit/>
          </a:bodyPr>
          <a:lstStyle/>
          <a:p>
            <a:r>
              <a:rPr lang="en-GB" dirty="0"/>
              <a:t>CORRELATIONS</a:t>
            </a:r>
          </a:p>
          <a:p>
            <a:r>
              <a:rPr lang="en-GB" dirty="0"/>
              <a:t>  /VARIABLES=Sales Adv</a:t>
            </a:r>
          </a:p>
          <a:p>
            <a:r>
              <a:rPr lang="en-GB" dirty="0"/>
              <a:t>  /PRINT=TWOTAIL NOSIG FULL</a:t>
            </a:r>
          </a:p>
          <a:p>
            <a:r>
              <a:rPr lang="en-GB" dirty="0"/>
              <a:t>  /MISSING=PAIRWISE.</a:t>
            </a:r>
          </a:p>
        </p:txBody>
      </p:sp>
      <p:sp>
        <p:nvSpPr>
          <p:cNvPr id="6" name="TextBox 5">
            <a:extLst>
              <a:ext uri="{FF2B5EF4-FFF2-40B4-BE49-F238E27FC236}">
                <a16:creationId xmlns:a16="http://schemas.microsoft.com/office/drawing/2014/main" id="{FCFCA710-9043-A058-9308-64BF1D1EB211}"/>
              </a:ext>
            </a:extLst>
          </p:cNvPr>
          <p:cNvSpPr txBox="1"/>
          <p:nvPr/>
        </p:nvSpPr>
        <p:spPr>
          <a:xfrm>
            <a:off x="838200" y="1908244"/>
            <a:ext cx="2325414" cy="369332"/>
          </a:xfrm>
          <a:prstGeom prst="rect">
            <a:avLst/>
          </a:prstGeom>
          <a:noFill/>
        </p:spPr>
        <p:txBody>
          <a:bodyPr wrap="square">
            <a:spAutoFit/>
          </a:bodyPr>
          <a:lstStyle/>
          <a:p>
            <a:r>
              <a:rPr lang="en-GB" dirty="0"/>
              <a:t>SPSS syntax:</a:t>
            </a:r>
          </a:p>
        </p:txBody>
      </p:sp>
      <p:sp>
        <p:nvSpPr>
          <p:cNvPr id="7" name="TextBox 6">
            <a:extLst>
              <a:ext uri="{FF2B5EF4-FFF2-40B4-BE49-F238E27FC236}">
                <a16:creationId xmlns:a16="http://schemas.microsoft.com/office/drawing/2014/main" id="{971C95A5-7D9A-EEC3-2329-42329B8F4C90}"/>
              </a:ext>
            </a:extLst>
          </p:cNvPr>
          <p:cNvSpPr txBox="1"/>
          <p:nvPr/>
        </p:nvSpPr>
        <p:spPr>
          <a:xfrm>
            <a:off x="5100144" y="1913719"/>
            <a:ext cx="2325414" cy="369332"/>
          </a:xfrm>
          <a:prstGeom prst="rect">
            <a:avLst/>
          </a:prstGeom>
          <a:noFill/>
        </p:spPr>
        <p:txBody>
          <a:bodyPr wrap="square">
            <a:spAutoFit/>
          </a:bodyPr>
          <a:lstStyle/>
          <a:p>
            <a:r>
              <a:rPr lang="en-GB" dirty="0"/>
              <a:t>R Script:</a:t>
            </a:r>
          </a:p>
        </p:txBody>
      </p:sp>
      <p:sp>
        <p:nvSpPr>
          <p:cNvPr id="9" name="TextBox 8">
            <a:extLst>
              <a:ext uri="{FF2B5EF4-FFF2-40B4-BE49-F238E27FC236}">
                <a16:creationId xmlns:a16="http://schemas.microsoft.com/office/drawing/2014/main" id="{063BCBF7-F8AD-8801-671E-793F75E5F2FB}"/>
              </a:ext>
            </a:extLst>
          </p:cNvPr>
          <p:cNvSpPr txBox="1"/>
          <p:nvPr/>
        </p:nvSpPr>
        <p:spPr>
          <a:xfrm>
            <a:off x="5100144" y="2495132"/>
            <a:ext cx="6934200" cy="646331"/>
          </a:xfrm>
          <a:prstGeom prst="rect">
            <a:avLst/>
          </a:prstGeom>
          <a:noFill/>
        </p:spPr>
        <p:txBody>
          <a:bodyPr wrap="square">
            <a:spAutoFit/>
          </a:bodyPr>
          <a:lstStyle/>
          <a:p>
            <a:r>
              <a:rPr lang="en-GB" dirty="0"/>
              <a:t>library(haven)</a:t>
            </a:r>
          </a:p>
          <a:p>
            <a:r>
              <a:rPr lang="en-GB" dirty="0" err="1"/>
              <a:t>dat</a:t>
            </a:r>
            <a:r>
              <a:rPr lang="en-GB" dirty="0"/>
              <a:t> &lt;- </a:t>
            </a:r>
            <a:r>
              <a:rPr lang="en-GB" dirty="0" err="1"/>
              <a:t>read_spss</a:t>
            </a:r>
            <a:r>
              <a:rPr lang="en-GB" dirty="0"/>
              <a:t>("/Users/</a:t>
            </a:r>
            <a:r>
              <a:rPr lang="en-GB" dirty="0" err="1"/>
              <a:t>ahmaddaryanto</a:t>
            </a:r>
            <a:r>
              <a:rPr lang="en-GB" dirty="0"/>
              <a:t>/Documents/Data1/</a:t>
            </a:r>
            <a:r>
              <a:rPr lang="en-GB" dirty="0" err="1"/>
              <a:t>sales.sav</a:t>
            </a:r>
            <a:r>
              <a:rPr lang="en-GB" dirty="0"/>
              <a:t>")</a:t>
            </a:r>
          </a:p>
        </p:txBody>
      </p:sp>
      <p:sp>
        <p:nvSpPr>
          <p:cNvPr id="11" name="TextBox 10">
            <a:extLst>
              <a:ext uri="{FF2B5EF4-FFF2-40B4-BE49-F238E27FC236}">
                <a16:creationId xmlns:a16="http://schemas.microsoft.com/office/drawing/2014/main" id="{3D42C7CA-6D1C-893E-D5C9-9E546EDCE4E0}"/>
              </a:ext>
            </a:extLst>
          </p:cNvPr>
          <p:cNvSpPr txBox="1"/>
          <p:nvPr/>
        </p:nvSpPr>
        <p:spPr>
          <a:xfrm>
            <a:off x="5100144" y="3248658"/>
            <a:ext cx="6096000" cy="1754326"/>
          </a:xfrm>
          <a:prstGeom prst="rect">
            <a:avLst/>
          </a:prstGeom>
          <a:noFill/>
        </p:spPr>
        <p:txBody>
          <a:bodyPr wrap="square">
            <a:spAutoFit/>
          </a:bodyPr>
          <a:lstStyle/>
          <a:p>
            <a:r>
              <a:rPr lang="en-GB" dirty="0"/>
              <a:t>library(ggplot2)</a:t>
            </a:r>
          </a:p>
          <a:p>
            <a:r>
              <a:rPr lang="en-GB" dirty="0"/>
              <a:t>p1 &lt;- </a:t>
            </a:r>
            <a:r>
              <a:rPr lang="en-GB" dirty="0" err="1"/>
              <a:t>ggplot</a:t>
            </a:r>
            <a:r>
              <a:rPr lang="en-GB" dirty="0"/>
              <a:t>(data=</a:t>
            </a:r>
            <a:r>
              <a:rPr lang="en-GB" dirty="0" err="1"/>
              <a:t>dat</a:t>
            </a:r>
            <a:r>
              <a:rPr lang="en-GB" dirty="0"/>
              <a:t>, </a:t>
            </a:r>
            <a:r>
              <a:rPr lang="en-GB" dirty="0" err="1"/>
              <a:t>aes</a:t>
            </a:r>
            <a:r>
              <a:rPr lang="en-GB" dirty="0"/>
              <a:t>(x=Adv, y=Sales))+</a:t>
            </a:r>
          </a:p>
          <a:p>
            <a:r>
              <a:rPr lang="en-GB" dirty="0"/>
              <a:t>  </a:t>
            </a:r>
            <a:r>
              <a:rPr lang="en-GB" dirty="0" err="1"/>
              <a:t>geom_point</a:t>
            </a:r>
            <a:r>
              <a:rPr lang="en-GB" dirty="0"/>
              <a:t>() +</a:t>
            </a:r>
          </a:p>
          <a:p>
            <a:r>
              <a:rPr lang="en-GB" dirty="0"/>
              <a:t>  labs(x= "Monthly Advertising Expenditure (£K)", y = "Sales") +</a:t>
            </a:r>
          </a:p>
          <a:p>
            <a:r>
              <a:rPr lang="en-GB" dirty="0"/>
              <a:t>  </a:t>
            </a:r>
            <a:r>
              <a:rPr lang="en-GB" dirty="0" err="1"/>
              <a:t>theme_classic</a:t>
            </a:r>
            <a:r>
              <a:rPr lang="en-GB" dirty="0"/>
              <a:t>()</a:t>
            </a:r>
          </a:p>
          <a:p>
            <a:r>
              <a:rPr lang="en-GB" dirty="0"/>
              <a:t>p1</a:t>
            </a:r>
          </a:p>
        </p:txBody>
      </p:sp>
      <p:sp>
        <p:nvSpPr>
          <p:cNvPr id="13" name="TextBox 12">
            <a:extLst>
              <a:ext uri="{FF2B5EF4-FFF2-40B4-BE49-F238E27FC236}">
                <a16:creationId xmlns:a16="http://schemas.microsoft.com/office/drawing/2014/main" id="{4AB8AD77-B68A-DD5B-40D2-97C7636FE4DA}"/>
              </a:ext>
            </a:extLst>
          </p:cNvPr>
          <p:cNvSpPr txBox="1"/>
          <p:nvPr/>
        </p:nvSpPr>
        <p:spPr>
          <a:xfrm>
            <a:off x="5037082" y="5110179"/>
            <a:ext cx="6096000" cy="369332"/>
          </a:xfrm>
          <a:prstGeom prst="rect">
            <a:avLst/>
          </a:prstGeom>
          <a:noFill/>
        </p:spPr>
        <p:txBody>
          <a:bodyPr wrap="square">
            <a:spAutoFit/>
          </a:bodyPr>
          <a:lstStyle/>
          <a:p>
            <a:r>
              <a:rPr lang="en-GB" dirty="0"/>
              <a:t> </a:t>
            </a:r>
            <a:r>
              <a:rPr lang="en-GB" dirty="0" err="1"/>
              <a:t>cor</a:t>
            </a:r>
            <a:r>
              <a:rPr lang="en-GB" dirty="0"/>
              <a:t>(</a:t>
            </a:r>
            <a:r>
              <a:rPr lang="en-GB" dirty="0" err="1"/>
              <a:t>dat$Adv</a:t>
            </a:r>
            <a:r>
              <a:rPr lang="en-GB" dirty="0"/>
              <a:t>, </a:t>
            </a:r>
            <a:r>
              <a:rPr lang="en-GB" dirty="0" err="1"/>
              <a:t>dat$Sales</a:t>
            </a:r>
            <a:r>
              <a:rPr lang="en-GB" dirty="0"/>
              <a:t>)</a:t>
            </a:r>
          </a:p>
        </p:txBody>
      </p:sp>
    </p:spTree>
    <p:extLst>
      <p:ext uri="{BB962C8B-B14F-4D97-AF65-F5344CB8AC3E}">
        <p14:creationId xmlns:p14="http://schemas.microsoft.com/office/powerpoint/2010/main" val="38206726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77A8-9306-49C6-4966-BC88C981334E}"/>
              </a:ext>
            </a:extLst>
          </p:cNvPr>
          <p:cNvSpPr>
            <a:spLocks noGrp="1"/>
          </p:cNvSpPr>
          <p:nvPr>
            <p:ph type="title"/>
          </p:nvPr>
        </p:nvSpPr>
        <p:spPr/>
        <p:txBody>
          <a:bodyPr/>
          <a:lstStyle/>
          <a:p>
            <a:r>
              <a:rPr lang="en-GB" dirty="0">
                <a:solidFill>
                  <a:srgbClr val="FF0000"/>
                </a:solidFill>
              </a:rPr>
              <a:t>Spurious Correlation</a:t>
            </a:r>
          </a:p>
        </p:txBody>
      </p:sp>
      <p:sp>
        <p:nvSpPr>
          <p:cNvPr id="4" name="TextBox 3">
            <a:extLst>
              <a:ext uri="{FF2B5EF4-FFF2-40B4-BE49-F238E27FC236}">
                <a16:creationId xmlns:a16="http://schemas.microsoft.com/office/drawing/2014/main" id="{65938913-71EE-4758-EE17-721F5BB7D00A}"/>
              </a:ext>
            </a:extLst>
          </p:cNvPr>
          <p:cNvSpPr txBox="1"/>
          <p:nvPr/>
        </p:nvSpPr>
        <p:spPr>
          <a:xfrm>
            <a:off x="1076447" y="1862233"/>
            <a:ext cx="10185720" cy="2031325"/>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There may be situations where correlation appears to exist even though there is no obvious relationship between the variables. For example, for children who are growing, their intelligence measured with IQ score and palm size might be correlated even though we cannot say IQ causes palm size to be bigger or vice versa. The reason of why IQ and palm size of children below 5 years is correlated because both variables are affected by a common cause, that is age, and age is related to mental development of the children through education. In other words, age is both related to IQ and palm size that makes IQ and palm size to be correlated.</a:t>
            </a:r>
            <a:endParaRPr lang="en-GB" dirty="0"/>
          </a:p>
        </p:txBody>
      </p:sp>
      <p:pic>
        <p:nvPicPr>
          <p:cNvPr id="3074" name="Picture 2">
            <a:extLst>
              <a:ext uri="{FF2B5EF4-FFF2-40B4-BE49-F238E27FC236}">
                <a16:creationId xmlns:a16="http://schemas.microsoft.com/office/drawing/2014/main" id="{3E7274C9-1B64-7BCD-BFA9-3ABFB5C8D7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00704" y="4065103"/>
            <a:ext cx="3041138" cy="2158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69384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AB457-D950-C30A-61A2-CD7181853126}"/>
              </a:ext>
            </a:extLst>
          </p:cNvPr>
          <p:cNvSpPr>
            <a:spLocks noGrp="1"/>
          </p:cNvSpPr>
          <p:nvPr>
            <p:ph type="title"/>
          </p:nvPr>
        </p:nvSpPr>
        <p:spPr/>
        <p:txBody>
          <a:bodyPr/>
          <a:lstStyle/>
          <a:p>
            <a:r>
              <a:rPr lang="en-GB" dirty="0">
                <a:solidFill>
                  <a:srgbClr val="FF0000"/>
                </a:solidFill>
              </a:rPr>
              <a:t>Partial Correlation</a:t>
            </a:r>
          </a:p>
        </p:txBody>
      </p:sp>
      <p:sp>
        <p:nvSpPr>
          <p:cNvPr id="4" name="TextBox 3">
            <a:extLst>
              <a:ext uri="{FF2B5EF4-FFF2-40B4-BE49-F238E27FC236}">
                <a16:creationId xmlns:a16="http://schemas.microsoft.com/office/drawing/2014/main" id="{11884FD0-C1F0-C886-7933-AAEDB321CBD8}"/>
              </a:ext>
            </a:extLst>
          </p:cNvPr>
          <p:cNvSpPr txBox="1"/>
          <p:nvPr/>
        </p:nvSpPr>
        <p:spPr>
          <a:xfrm>
            <a:off x="1135118" y="1908417"/>
            <a:ext cx="6096000" cy="923330"/>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If a correlation is suspected to be spurious, the true nature of the correlation can be revealed by calculating a partial correlation.</a:t>
            </a:r>
            <a:endParaRPr lang="en-GB" dirty="0"/>
          </a:p>
        </p:txBody>
      </p:sp>
      <p:sp>
        <p:nvSpPr>
          <p:cNvPr id="6" name="TextBox 5">
            <a:extLst>
              <a:ext uri="{FF2B5EF4-FFF2-40B4-BE49-F238E27FC236}">
                <a16:creationId xmlns:a16="http://schemas.microsoft.com/office/drawing/2014/main" id="{0BFA2AA9-A0FA-BF1F-AA05-0DDB946B15F5}"/>
              </a:ext>
            </a:extLst>
          </p:cNvPr>
          <p:cNvSpPr txBox="1"/>
          <p:nvPr/>
        </p:nvSpPr>
        <p:spPr>
          <a:xfrm>
            <a:off x="1135118" y="3049476"/>
            <a:ext cx="9722068" cy="923330"/>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Suppose that Z is a third variable that exerts its influence on both X and Y,. The idea in partial correlation between X and Y is that the influence of Z on both X and Y are removed in the calculation of the correlation. The partial calculation between X and Y is calculated using this formula:</a:t>
            </a:r>
            <a:endParaRPr lang="en-GB" dirty="0"/>
          </a:p>
        </p:txBody>
      </p:sp>
      <p:pic>
        <p:nvPicPr>
          <p:cNvPr id="7" name="Picture 6">
            <a:extLst>
              <a:ext uri="{FF2B5EF4-FFF2-40B4-BE49-F238E27FC236}">
                <a16:creationId xmlns:a16="http://schemas.microsoft.com/office/drawing/2014/main" id="{776E404A-8E6F-314E-05E6-1E78E16C3287}"/>
              </a:ext>
            </a:extLst>
          </p:cNvPr>
          <p:cNvPicPr>
            <a:picLocks noChangeAspect="1"/>
          </p:cNvPicPr>
          <p:nvPr/>
        </p:nvPicPr>
        <p:blipFill>
          <a:blip r:embed="rId2"/>
          <a:stretch>
            <a:fillRect/>
          </a:stretch>
        </p:blipFill>
        <p:spPr>
          <a:xfrm>
            <a:off x="3676650" y="4475874"/>
            <a:ext cx="4838700" cy="1206500"/>
          </a:xfrm>
          <a:prstGeom prst="rect">
            <a:avLst/>
          </a:prstGeom>
        </p:spPr>
      </p:pic>
    </p:spTree>
    <p:extLst>
      <p:ext uri="{BB962C8B-B14F-4D97-AF65-F5344CB8AC3E}">
        <p14:creationId xmlns:p14="http://schemas.microsoft.com/office/powerpoint/2010/main" val="27676830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DFF8D-3E28-A60D-AB07-24A6E689D950}"/>
              </a:ext>
            </a:extLst>
          </p:cNvPr>
          <p:cNvSpPr>
            <a:spLocks noGrp="1"/>
          </p:cNvSpPr>
          <p:nvPr>
            <p:ph type="title"/>
          </p:nvPr>
        </p:nvSpPr>
        <p:spPr/>
        <p:txBody>
          <a:bodyPr/>
          <a:lstStyle/>
          <a:p>
            <a:r>
              <a:rPr lang="en-GB" dirty="0">
                <a:solidFill>
                  <a:srgbClr val="FF0000"/>
                </a:solidFill>
              </a:rPr>
              <a:t>Spurious: SPSS Action</a:t>
            </a:r>
            <a:endParaRPr lang="en-GB" dirty="0"/>
          </a:p>
        </p:txBody>
      </p:sp>
      <p:sp>
        <p:nvSpPr>
          <p:cNvPr id="4" name="TextBox 3">
            <a:extLst>
              <a:ext uri="{FF2B5EF4-FFF2-40B4-BE49-F238E27FC236}">
                <a16:creationId xmlns:a16="http://schemas.microsoft.com/office/drawing/2014/main" id="{8BEA5109-5F11-A2E4-179B-BCD476459A93}"/>
              </a:ext>
            </a:extLst>
          </p:cNvPr>
          <p:cNvSpPr txBox="1"/>
          <p:nvPr/>
        </p:nvSpPr>
        <p:spPr>
          <a:xfrm>
            <a:off x="838200" y="1690688"/>
            <a:ext cx="2091559" cy="369332"/>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Data: </a:t>
            </a:r>
            <a:r>
              <a:rPr lang="en-GB" b="0" i="0" u="none" strike="noStrike" dirty="0" err="1">
                <a:solidFill>
                  <a:srgbClr val="000000"/>
                </a:solidFill>
                <a:effectLst/>
                <a:latin typeface="Source Sans Pro" panose="020B0503030403020204" pitchFamily="34" charset="0"/>
              </a:rPr>
              <a:t>spurious.sav</a:t>
            </a:r>
            <a:endParaRPr lang="en-GB" dirty="0"/>
          </a:p>
        </p:txBody>
      </p:sp>
      <p:sp>
        <p:nvSpPr>
          <p:cNvPr id="6" name="TextBox 5">
            <a:extLst>
              <a:ext uri="{FF2B5EF4-FFF2-40B4-BE49-F238E27FC236}">
                <a16:creationId xmlns:a16="http://schemas.microsoft.com/office/drawing/2014/main" id="{F20AA340-2FE7-66CD-7AF1-DD32EE256418}"/>
              </a:ext>
            </a:extLst>
          </p:cNvPr>
          <p:cNvSpPr txBox="1"/>
          <p:nvPr/>
        </p:nvSpPr>
        <p:spPr>
          <a:xfrm>
            <a:off x="838200" y="2277587"/>
            <a:ext cx="6096000" cy="1477328"/>
          </a:xfrm>
          <a:prstGeom prst="rect">
            <a:avLst/>
          </a:prstGeom>
          <a:noFill/>
        </p:spPr>
        <p:txBody>
          <a:bodyPr wrap="square">
            <a:spAutoFit/>
          </a:bodyPr>
          <a:lstStyle/>
          <a:p>
            <a:r>
              <a:rPr lang="en-GB" dirty="0"/>
              <a:t>PARTIAL CORR</a:t>
            </a:r>
          </a:p>
          <a:p>
            <a:r>
              <a:rPr lang="en-GB" dirty="0"/>
              <a:t>  /VARIABLES=x y BY z</a:t>
            </a:r>
          </a:p>
          <a:p>
            <a:r>
              <a:rPr lang="en-GB" dirty="0"/>
              <a:t>  /SIGNIFICANCE=TWOTAIL</a:t>
            </a:r>
          </a:p>
          <a:p>
            <a:r>
              <a:rPr lang="en-GB" dirty="0"/>
              <a:t>  /STATISTICS=CORR</a:t>
            </a:r>
          </a:p>
          <a:p>
            <a:r>
              <a:rPr lang="en-GB" dirty="0"/>
              <a:t>  /MISSING=LISTWISE.</a:t>
            </a:r>
          </a:p>
        </p:txBody>
      </p:sp>
      <p:pic>
        <p:nvPicPr>
          <p:cNvPr id="4098" name="Picture 2">
            <a:extLst>
              <a:ext uri="{FF2B5EF4-FFF2-40B4-BE49-F238E27FC236}">
                <a16:creationId xmlns:a16="http://schemas.microsoft.com/office/drawing/2014/main" id="{74DCCC88-441C-CDBA-6BBC-5EB0268EC6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4316" y="1690688"/>
            <a:ext cx="5840950" cy="4482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04609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DFF8D-3E28-A60D-AB07-24A6E689D950}"/>
              </a:ext>
            </a:extLst>
          </p:cNvPr>
          <p:cNvSpPr>
            <a:spLocks noGrp="1"/>
          </p:cNvSpPr>
          <p:nvPr>
            <p:ph type="title"/>
          </p:nvPr>
        </p:nvSpPr>
        <p:spPr/>
        <p:txBody>
          <a:bodyPr/>
          <a:lstStyle/>
          <a:p>
            <a:r>
              <a:rPr lang="en-GB" dirty="0">
                <a:solidFill>
                  <a:srgbClr val="FF0000"/>
                </a:solidFill>
              </a:rPr>
              <a:t>Spurious: R Action</a:t>
            </a:r>
            <a:endParaRPr lang="en-GB" dirty="0"/>
          </a:p>
        </p:txBody>
      </p:sp>
      <p:sp>
        <p:nvSpPr>
          <p:cNvPr id="4" name="TextBox 3">
            <a:extLst>
              <a:ext uri="{FF2B5EF4-FFF2-40B4-BE49-F238E27FC236}">
                <a16:creationId xmlns:a16="http://schemas.microsoft.com/office/drawing/2014/main" id="{8BEA5109-5F11-A2E4-179B-BCD476459A93}"/>
              </a:ext>
            </a:extLst>
          </p:cNvPr>
          <p:cNvSpPr txBox="1"/>
          <p:nvPr/>
        </p:nvSpPr>
        <p:spPr>
          <a:xfrm>
            <a:off x="838200" y="1690688"/>
            <a:ext cx="2091559" cy="369332"/>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Data: </a:t>
            </a:r>
            <a:r>
              <a:rPr lang="en-GB" b="0" i="0" u="none" strike="noStrike" dirty="0" err="1">
                <a:solidFill>
                  <a:srgbClr val="000000"/>
                </a:solidFill>
                <a:effectLst/>
                <a:latin typeface="Source Sans Pro" panose="020B0503030403020204" pitchFamily="34" charset="0"/>
              </a:rPr>
              <a:t>spurious.sav</a:t>
            </a:r>
            <a:endParaRPr lang="en-GB" dirty="0"/>
          </a:p>
        </p:txBody>
      </p:sp>
      <p:sp>
        <p:nvSpPr>
          <p:cNvPr id="5" name="TextBox 4">
            <a:extLst>
              <a:ext uri="{FF2B5EF4-FFF2-40B4-BE49-F238E27FC236}">
                <a16:creationId xmlns:a16="http://schemas.microsoft.com/office/drawing/2014/main" id="{0255FAF2-D3FE-CD73-5CC2-B78DE03A41BB}"/>
              </a:ext>
            </a:extLst>
          </p:cNvPr>
          <p:cNvSpPr txBox="1"/>
          <p:nvPr/>
        </p:nvSpPr>
        <p:spPr>
          <a:xfrm>
            <a:off x="838200" y="2135915"/>
            <a:ext cx="6096000" cy="1477328"/>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To calculate the partial correlation of two quantitative variables, you can use the </a:t>
            </a:r>
            <a:r>
              <a:rPr lang="en-GB" dirty="0" err="1"/>
              <a:t>pcor.test</a:t>
            </a:r>
            <a:r>
              <a:rPr lang="en-GB" dirty="0"/>
              <a:t>()</a:t>
            </a:r>
            <a:r>
              <a:rPr lang="en-GB" b="0" i="0" u="none" strike="noStrike" dirty="0">
                <a:solidFill>
                  <a:srgbClr val="000000"/>
                </a:solidFill>
                <a:effectLst/>
                <a:latin typeface="Source Sans Pro" panose="020B0503030403020204" pitchFamily="34" charset="0"/>
              </a:rPr>
              <a:t> function from </a:t>
            </a:r>
            <a:r>
              <a:rPr lang="en-GB" dirty="0" err="1"/>
              <a:t>ppcor</a:t>
            </a:r>
            <a:r>
              <a:rPr lang="en-GB" b="0" i="0" u="none" strike="noStrike" dirty="0">
                <a:solidFill>
                  <a:srgbClr val="000000"/>
                </a:solidFill>
                <a:effectLst/>
                <a:latin typeface="Source Sans Pro" panose="020B0503030403020204" pitchFamily="34" charset="0"/>
              </a:rPr>
              <a:t>. To use </a:t>
            </a:r>
            <a:r>
              <a:rPr lang="en-GB" dirty="0" err="1"/>
              <a:t>pcor.test</a:t>
            </a:r>
            <a:r>
              <a:rPr lang="en-GB" dirty="0"/>
              <a:t>()</a:t>
            </a:r>
            <a:r>
              <a:rPr lang="en-GB" b="0" i="0" u="none" strike="noStrike" dirty="0">
                <a:solidFill>
                  <a:srgbClr val="000000"/>
                </a:solidFill>
                <a:effectLst/>
                <a:latin typeface="Source Sans Pro" panose="020B0503030403020204" pitchFamily="34" charset="0"/>
              </a:rPr>
              <a:t> function for calculating Pearson’s bivariate partial correlation between x and y controlling for z, it has the form </a:t>
            </a:r>
            <a:r>
              <a:rPr lang="en-GB" dirty="0" err="1"/>
              <a:t>pcor.test</a:t>
            </a:r>
            <a:r>
              <a:rPr lang="en-GB" dirty="0"/>
              <a:t>(x, y, z, method = "Pearson")</a:t>
            </a:r>
          </a:p>
        </p:txBody>
      </p:sp>
      <p:sp>
        <p:nvSpPr>
          <p:cNvPr id="8" name="TextBox 7">
            <a:extLst>
              <a:ext uri="{FF2B5EF4-FFF2-40B4-BE49-F238E27FC236}">
                <a16:creationId xmlns:a16="http://schemas.microsoft.com/office/drawing/2014/main" id="{554520CD-6152-0F70-96DD-113B19853D00}"/>
              </a:ext>
            </a:extLst>
          </p:cNvPr>
          <p:cNvSpPr txBox="1"/>
          <p:nvPr/>
        </p:nvSpPr>
        <p:spPr>
          <a:xfrm>
            <a:off x="838200" y="3735304"/>
            <a:ext cx="2028497" cy="646331"/>
          </a:xfrm>
          <a:prstGeom prst="rect">
            <a:avLst/>
          </a:prstGeom>
          <a:noFill/>
        </p:spPr>
        <p:txBody>
          <a:bodyPr wrap="square">
            <a:spAutoFit/>
          </a:bodyPr>
          <a:lstStyle/>
          <a:p>
            <a:r>
              <a:rPr lang="en-GB" dirty="0"/>
              <a:t>library(haven)</a:t>
            </a:r>
          </a:p>
          <a:p>
            <a:r>
              <a:rPr lang="en-GB" dirty="0"/>
              <a:t>library(</a:t>
            </a:r>
            <a:r>
              <a:rPr lang="en-GB" dirty="0" err="1"/>
              <a:t>ppcor</a:t>
            </a:r>
            <a:r>
              <a:rPr lang="en-GB" dirty="0"/>
              <a:t>)</a:t>
            </a:r>
          </a:p>
        </p:txBody>
      </p:sp>
      <p:sp>
        <p:nvSpPr>
          <p:cNvPr id="10" name="TextBox 9">
            <a:extLst>
              <a:ext uri="{FF2B5EF4-FFF2-40B4-BE49-F238E27FC236}">
                <a16:creationId xmlns:a16="http://schemas.microsoft.com/office/drawing/2014/main" id="{248E4D92-722B-ECDC-241E-A26BB6277502}"/>
              </a:ext>
            </a:extLst>
          </p:cNvPr>
          <p:cNvSpPr txBox="1"/>
          <p:nvPr/>
        </p:nvSpPr>
        <p:spPr>
          <a:xfrm>
            <a:off x="838200" y="4428648"/>
            <a:ext cx="6096000" cy="1477328"/>
          </a:xfrm>
          <a:prstGeom prst="rect">
            <a:avLst/>
          </a:prstGeom>
          <a:noFill/>
        </p:spPr>
        <p:txBody>
          <a:bodyPr wrap="square">
            <a:spAutoFit/>
          </a:bodyPr>
          <a:lstStyle/>
          <a:p>
            <a:r>
              <a:rPr lang="en-GB" dirty="0" err="1"/>
              <a:t>dat</a:t>
            </a:r>
            <a:r>
              <a:rPr lang="en-GB" dirty="0"/>
              <a:t> &lt;- </a:t>
            </a:r>
            <a:r>
              <a:rPr lang="en-GB" dirty="0" err="1"/>
              <a:t>read_sav</a:t>
            </a:r>
            <a:r>
              <a:rPr lang="en-GB" dirty="0"/>
              <a:t>("/Users/</a:t>
            </a:r>
            <a:r>
              <a:rPr lang="en-GB" dirty="0" err="1"/>
              <a:t>ahmaddaryanto</a:t>
            </a:r>
            <a:r>
              <a:rPr lang="en-GB" dirty="0"/>
              <a:t>/Documents/Data1/</a:t>
            </a:r>
            <a:r>
              <a:rPr lang="en-GB" dirty="0" err="1"/>
              <a:t>spurious.sav</a:t>
            </a:r>
            <a:r>
              <a:rPr lang="en-GB" dirty="0"/>
              <a:t>")</a:t>
            </a:r>
          </a:p>
          <a:p>
            <a:endParaRPr lang="en-GB" dirty="0"/>
          </a:p>
          <a:p>
            <a:r>
              <a:rPr lang="en-GB" dirty="0" err="1"/>
              <a:t>pcor.test</a:t>
            </a:r>
            <a:r>
              <a:rPr lang="en-GB" dirty="0"/>
              <a:t>(</a:t>
            </a:r>
            <a:r>
              <a:rPr lang="en-GB" dirty="0" err="1"/>
              <a:t>dat$x</a:t>
            </a:r>
            <a:r>
              <a:rPr lang="en-GB" dirty="0"/>
              <a:t>, </a:t>
            </a:r>
            <a:r>
              <a:rPr lang="en-GB" dirty="0" err="1"/>
              <a:t>dat$y</a:t>
            </a:r>
            <a:r>
              <a:rPr lang="en-GB" dirty="0"/>
              <a:t>, </a:t>
            </a:r>
            <a:r>
              <a:rPr lang="en-GB" dirty="0" err="1"/>
              <a:t>dat$z</a:t>
            </a:r>
            <a:r>
              <a:rPr lang="en-GB" dirty="0"/>
              <a:t>, method = c("</a:t>
            </a:r>
            <a:r>
              <a:rPr lang="en-GB" dirty="0" err="1"/>
              <a:t>pearson</a:t>
            </a:r>
            <a:r>
              <a:rPr lang="en-GB" dirty="0"/>
              <a:t>"))</a:t>
            </a:r>
          </a:p>
        </p:txBody>
      </p:sp>
    </p:spTree>
    <p:extLst>
      <p:ext uri="{BB962C8B-B14F-4D97-AF65-F5344CB8AC3E}">
        <p14:creationId xmlns:p14="http://schemas.microsoft.com/office/powerpoint/2010/main" val="4822354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09D2-4E8B-9DB2-FC2D-E9B5A000D7DE}"/>
              </a:ext>
            </a:extLst>
          </p:cNvPr>
          <p:cNvSpPr>
            <a:spLocks noGrp="1"/>
          </p:cNvSpPr>
          <p:nvPr>
            <p:ph type="title"/>
          </p:nvPr>
        </p:nvSpPr>
        <p:spPr/>
        <p:txBody>
          <a:bodyPr/>
          <a:lstStyle/>
          <a:p>
            <a:r>
              <a:rPr lang="en-GB" dirty="0" err="1"/>
              <a:t>Semipartial</a:t>
            </a:r>
            <a:r>
              <a:rPr lang="en-GB" dirty="0"/>
              <a:t> Correlation</a:t>
            </a:r>
          </a:p>
        </p:txBody>
      </p:sp>
      <p:pic>
        <p:nvPicPr>
          <p:cNvPr id="5" name="Picture 4">
            <a:extLst>
              <a:ext uri="{FF2B5EF4-FFF2-40B4-BE49-F238E27FC236}">
                <a16:creationId xmlns:a16="http://schemas.microsoft.com/office/drawing/2014/main" id="{2C28CF49-9533-C495-8346-5DE9AC9E384C}"/>
              </a:ext>
            </a:extLst>
          </p:cNvPr>
          <p:cNvPicPr>
            <a:picLocks noChangeAspect="1"/>
          </p:cNvPicPr>
          <p:nvPr/>
        </p:nvPicPr>
        <p:blipFill>
          <a:blip r:embed="rId2"/>
          <a:stretch>
            <a:fillRect/>
          </a:stretch>
        </p:blipFill>
        <p:spPr>
          <a:xfrm>
            <a:off x="4624552" y="2063334"/>
            <a:ext cx="6655676" cy="1438116"/>
          </a:xfrm>
          <a:prstGeom prst="rect">
            <a:avLst/>
          </a:prstGeom>
        </p:spPr>
      </p:pic>
      <p:sp>
        <p:nvSpPr>
          <p:cNvPr id="7" name="TextBox 6">
            <a:extLst>
              <a:ext uri="{FF2B5EF4-FFF2-40B4-BE49-F238E27FC236}">
                <a16:creationId xmlns:a16="http://schemas.microsoft.com/office/drawing/2014/main" id="{389D44DA-980E-AD50-FF58-F7394750A3E2}"/>
              </a:ext>
            </a:extLst>
          </p:cNvPr>
          <p:cNvSpPr txBox="1"/>
          <p:nvPr/>
        </p:nvSpPr>
        <p:spPr>
          <a:xfrm>
            <a:off x="673691" y="1528604"/>
            <a:ext cx="6098058" cy="2308324"/>
          </a:xfrm>
          <a:prstGeom prst="rect">
            <a:avLst/>
          </a:prstGeom>
          <a:noFill/>
        </p:spPr>
        <p:txBody>
          <a:bodyPr wrap="square">
            <a:spAutoFit/>
          </a:bodyPr>
          <a:lstStyle/>
          <a:p>
            <a:r>
              <a:rPr lang="en-GB" dirty="0"/>
              <a:t>REGRESSION</a:t>
            </a:r>
          </a:p>
          <a:p>
            <a:r>
              <a:rPr lang="en-GB" dirty="0"/>
              <a:t>  /MISSING LISTWISE</a:t>
            </a:r>
          </a:p>
          <a:p>
            <a:r>
              <a:rPr lang="en-GB" dirty="0"/>
              <a:t>  /STATISTICS COEFF OUTS R ANOVA ZPP</a:t>
            </a:r>
          </a:p>
          <a:p>
            <a:r>
              <a:rPr lang="en-GB" dirty="0"/>
              <a:t>  /CRITERIA=PIN(.05) POUT(.10)</a:t>
            </a:r>
          </a:p>
          <a:p>
            <a:r>
              <a:rPr lang="en-GB" dirty="0"/>
              <a:t>  /NOORIGIN </a:t>
            </a:r>
          </a:p>
          <a:p>
            <a:r>
              <a:rPr lang="en-GB" dirty="0"/>
              <a:t>  /DEPENDENT y</a:t>
            </a:r>
          </a:p>
          <a:p>
            <a:r>
              <a:rPr lang="en-GB" dirty="0"/>
              <a:t>  /METHOD=ENTER x z</a:t>
            </a:r>
          </a:p>
          <a:p>
            <a:r>
              <a:rPr lang="en-GB" dirty="0"/>
              <a:t>  /SAVE RESID.</a:t>
            </a:r>
          </a:p>
        </p:txBody>
      </p:sp>
      <p:sp>
        <p:nvSpPr>
          <p:cNvPr id="9" name="TextBox 8">
            <a:extLst>
              <a:ext uri="{FF2B5EF4-FFF2-40B4-BE49-F238E27FC236}">
                <a16:creationId xmlns:a16="http://schemas.microsoft.com/office/drawing/2014/main" id="{9356CCCE-9984-B4D1-A3C1-5D199D2D87B1}"/>
              </a:ext>
            </a:extLst>
          </p:cNvPr>
          <p:cNvSpPr txBox="1"/>
          <p:nvPr/>
        </p:nvSpPr>
        <p:spPr>
          <a:xfrm>
            <a:off x="1439917" y="4448190"/>
            <a:ext cx="9249104" cy="923330"/>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The block of correlation outputs the zero-order correlation, Partial, and </a:t>
            </a:r>
            <a:r>
              <a:rPr lang="en-GB" b="0" i="0" u="none" strike="noStrike" dirty="0" err="1">
                <a:solidFill>
                  <a:srgbClr val="000000"/>
                </a:solidFill>
                <a:effectLst/>
                <a:latin typeface="Source Sans Pro" panose="020B0503030403020204" pitchFamily="34" charset="0"/>
              </a:rPr>
              <a:t>Semipartial</a:t>
            </a:r>
            <a:r>
              <a:rPr lang="en-GB" b="0" i="0" u="none" strike="noStrike" dirty="0">
                <a:solidFill>
                  <a:srgbClr val="000000"/>
                </a:solidFill>
                <a:effectLst/>
                <a:latin typeface="Source Sans Pro" panose="020B0503030403020204" pitchFamily="34" charset="0"/>
              </a:rPr>
              <a:t> (part) correlation. For instance, the </a:t>
            </a:r>
            <a:r>
              <a:rPr lang="en-GB" b="0" i="0" u="none" strike="noStrike" dirty="0" err="1">
                <a:solidFill>
                  <a:srgbClr val="000000"/>
                </a:solidFill>
                <a:effectLst/>
                <a:latin typeface="Source Sans Pro" panose="020B0503030403020204" pitchFamily="34" charset="0"/>
              </a:rPr>
              <a:t>semipartial</a:t>
            </a:r>
            <a:r>
              <a:rPr lang="en-GB" b="0" i="0" u="none" strike="noStrike" dirty="0">
                <a:solidFill>
                  <a:srgbClr val="000000"/>
                </a:solidFill>
                <a:effectLst/>
                <a:latin typeface="Source Sans Pro" panose="020B0503030403020204" pitchFamily="34" charset="0"/>
              </a:rPr>
              <a:t> correlation between X and Y with Z is removed from X is 0.062. The </a:t>
            </a:r>
            <a:r>
              <a:rPr lang="en-GB" b="0" i="0" u="none" strike="noStrike" dirty="0" err="1">
                <a:solidFill>
                  <a:srgbClr val="000000"/>
                </a:solidFill>
                <a:effectLst/>
                <a:latin typeface="Source Sans Pro" panose="020B0503030403020204" pitchFamily="34" charset="0"/>
              </a:rPr>
              <a:t>semipartial</a:t>
            </a:r>
            <a:r>
              <a:rPr lang="en-GB" b="0" i="0" u="none" strike="noStrike" dirty="0">
                <a:solidFill>
                  <a:srgbClr val="000000"/>
                </a:solidFill>
                <a:effectLst/>
                <a:latin typeface="Source Sans Pro" panose="020B0503030403020204" pitchFamily="34" charset="0"/>
              </a:rPr>
              <a:t> correlation of Z and Y with X is removed from Z is 0.358.</a:t>
            </a:r>
            <a:endParaRPr lang="en-GB" dirty="0"/>
          </a:p>
        </p:txBody>
      </p:sp>
    </p:spTree>
    <p:extLst>
      <p:ext uri="{BB962C8B-B14F-4D97-AF65-F5344CB8AC3E}">
        <p14:creationId xmlns:p14="http://schemas.microsoft.com/office/powerpoint/2010/main" val="4093330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D6DB9-38EC-7A3E-E0C5-334A837F9A9D}"/>
              </a:ext>
            </a:extLst>
          </p:cNvPr>
          <p:cNvSpPr>
            <a:spLocks noGrp="1"/>
          </p:cNvSpPr>
          <p:nvPr>
            <p:ph type="title"/>
          </p:nvPr>
        </p:nvSpPr>
        <p:spPr/>
        <p:txBody>
          <a:bodyPr/>
          <a:lstStyle/>
          <a:p>
            <a:r>
              <a:rPr lang="en-GB" dirty="0">
                <a:solidFill>
                  <a:srgbClr val="FF0000"/>
                </a:solidFill>
              </a:rPr>
              <a:t>Correction for attenuation</a:t>
            </a:r>
          </a:p>
        </p:txBody>
      </p:sp>
      <p:sp>
        <p:nvSpPr>
          <p:cNvPr id="4" name="TextBox 3">
            <a:extLst>
              <a:ext uri="{FF2B5EF4-FFF2-40B4-BE49-F238E27FC236}">
                <a16:creationId xmlns:a16="http://schemas.microsoft.com/office/drawing/2014/main" id="{2D0B464F-F954-26FF-CBAD-370C76C91FAB}"/>
              </a:ext>
            </a:extLst>
          </p:cNvPr>
          <p:cNvSpPr txBox="1"/>
          <p:nvPr/>
        </p:nvSpPr>
        <p:spPr>
          <a:xfrm>
            <a:off x="838200" y="1690688"/>
            <a:ext cx="6096000" cy="2031325"/>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Error in measuring a construct can occur. For example, respondents may not state his or her true opinion due to various reasons. This measurement error can also affect correlation coefficient. The good news is that correlation coefficient can be corrected for attenuation, thus resulting in a true correlation coefficient. The formula for correlation coefficient corrected for attenuation is given by:</a:t>
            </a:r>
            <a:endParaRPr lang="en-GB" dirty="0"/>
          </a:p>
        </p:txBody>
      </p:sp>
      <p:pic>
        <p:nvPicPr>
          <p:cNvPr id="6" name="Picture 5">
            <a:extLst>
              <a:ext uri="{FF2B5EF4-FFF2-40B4-BE49-F238E27FC236}">
                <a16:creationId xmlns:a16="http://schemas.microsoft.com/office/drawing/2014/main" id="{B9226BC5-2338-ABA2-D082-6500F04CAFE8}"/>
              </a:ext>
            </a:extLst>
          </p:cNvPr>
          <p:cNvPicPr>
            <a:picLocks noChangeAspect="1"/>
          </p:cNvPicPr>
          <p:nvPr/>
        </p:nvPicPr>
        <p:blipFill>
          <a:blip r:embed="rId2"/>
          <a:stretch>
            <a:fillRect/>
          </a:stretch>
        </p:blipFill>
        <p:spPr>
          <a:xfrm>
            <a:off x="1926624" y="4091287"/>
            <a:ext cx="2209800" cy="825500"/>
          </a:xfrm>
          <a:prstGeom prst="rect">
            <a:avLst/>
          </a:prstGeom>
        </p:spPr>
      </p:pic>
      <p:sp>
        <p:nvSpPr>
          <p:cNvPr id="8" name="TextBox 7">
            <a:extLst>
              <a:ext uri="{FF2B5EF4-FFF2-40B4-BE49-F238E27FC236}">
                <a16:creationId xmlns:a16="http://schemas.microsoft.com/office/drawing/2014/main" id="{624970D5-795A-8F74-F301-81EC83131408}"/>
              </a:ext>
            </a:extLst>
          </p:cNvPr>
          <p:cNvSpPr txBox="1"/>
          <p:nvPr/>
        </p:nvSpPr>
        <p:spPr>
          <a:xfrm>
            <a:off x="997808" y="5286061"/>
            <a:ext cx="6098058" cy="646331"/>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where r is correlation coefficient, </a:t>
            </a:r>
            <a:r>
              <a:rPr lang="en-GB" b="0" i="0" u="none" strike="noStrike" dirty="0" err="1">
                <a:solidFill>
                  <a:srgbClr val="000000"/>
                </a:solidFill>
                <a:effectLst/>
                <a:latin typeface="Source Sans Pro" panose="020B0503030403020204" pitchFamily="34" charset="0"/>
              </a:rPr>
              <a:t>rxx</a:t>
            </a:r>
            <a:r>
              <a:rPr lang="en-GB" b="0" i="0" u="none" strike="noStrike" dirty="0">
                <a:solidFill>
                  <a:srgbClr val="000000"/>
                </a:solidFill>
                <a:effectLst/>
                <a:latin typeface="Source Sans Pro" panose="020B0503030403020204" pitchFamily="34" charset="0"/>
              </a:rPr>
              <a:t> and </a:t>
            </a:r>
            <a:r>
              <a:rPr lang="en-GB" b="0" i="0" u="none" strike="noStrike" dirty="0" err="1">
                <a:solidFill>
                  <a:srgbClr val="000000"/>
                </a:solidFill>
                <a:effectLst/>
                <a:latin typeface="Source Sans Pro" panose="020B0503030403020204" pitchFamily="34" charset="0"/>
              </a:rPr>
              <a:t>ryy</a:t>
            </a:r>
            <a:r>
              <a:rPr lang="en-GB" b="0" i="0" u="none" strike="noStrike" dirty="0">
                <a:solidFill>
                  <a:srgbClr val="000000"/>
                </a:solidFill>
                <a:effectLst/>
                <a:latin typeface="Source Sans Pro" panose="020B0503030403020204" pitchFamily="34" charset="0"/>
              </a:rPr>
              <a:t> are reliability coefficient (Cronbach’s alpha) for x and y, respectively.</a:t>
            </a:r>
            <a:endParaRPr lang="en-GB" dirty="0"/>
          </a:p>
        </p:txBody>
      </p:sp>
    </p:spTree>
    <p:extLst>
      <p:ext uri="{BB962C8B-B14F-4D97-AF65-F5344CB8AC3E}">
        <p14:creationId xmlns:p14="http://schemas.microsoft.com/office/powerpoint/2010/main" val="28876869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814CE-9371-511E-64D8-9B2E2D270E2D}"/>
              </a:ext>
            </a:extLst>
          </p:cNvPr>
          <p:cNvSpPr>
            <a:spLocks noGrp="1"/>
          </p:cNvSpPr>
          <p:nvPr>
            <p:ph type="title"/>
          </p:nvPr>
        </p:nvSpPr>
        <p:spPr/>
        <p:txBody>
          <a:bodyPr/>
          <a:lstStyle/>
          <a:p>
            <a:r>
              <a:rPr lang="en-GB" dirty="0">
                <a:solidFill>
                  <a:srgbClr val="FF0000"/>
                </a:solidFill>
              </a:rPr>
              <a:t>Correlation and Covariance Matrix</a:t>
            </a:r>
            <a:endParaRPr lang="en-GB" dirty="0"/>
          </a:p>
        </p:txBody>
      </p:sp>
      <p:sp>
        <p:nvSpPr>
          <p:cNvPr id="4" name="TextBox 3">
            <a:extLst>
              <a:ext uri="{FF2B5EF4-FFF2-40B4-BE49-F238E27FC236}">
                <a16:creationId xmlns:a16="http://schemas.microsoft.com/office/drawing/2014/main" id="{EF82BBF3-DD63-0AE8-2871-16FE354B3E45}"/>
              </a:ext>
            </a:extLst>
          </p:cNvPr>
          <p:cNvSpPr txBox="1"/>
          <p:nvPr/>
        </p:nvSpPr>
        <p:spPr>
          <a:xfrm>
            <a:off x="838200" y="1889722"/>
            <a:ext cx="6098058" cy="1200329"/>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If there are more than two variables involved, correlation among variables can be represented by a correlation matrix, and for the same variables, the covariance among variables is represented by a covariance matrix.</a:t>
            </a:r>
            <a:endParaRPr lang="en-GB" dirty="0"/>
          </a:p>
        </p:txBody>
      </p:sp>
      <p:sp>
        <p:nvSpPr>
          <p:cNvPr id="6" name="TextBox 5">
            <a:extLst>
              <a:ext uri="{FF2B5EF4-FFF2-40B4-BE49-F238E27FC236}">
                <a16:creationId xmlns:a16="http://schemas.microsoft.com/office/drawing/2014/main" id="{51F1F939-D97D-C72D-4589-95C3D265E4FA}"/>
              </a:ext>
            </a:extLst>
          </p:cNvPr>
          <p:cNvSpPr txBox="1"/>
          <p:nvPr/>
        </p:nvSpPr>
        <p:spPr>
          <a:xfrm>
            <a:off x="838200" y="3429000"/>
            <a:ext cx="9417908" cy="646331"/>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 In the covariance matrix, its main diagonal is occupied by variance terms, and the off-diagonal is made up of the covariance terms.</a:t>
            </a:r>
            <a:endParaRPr lang="en-GB" dirty="0"/>
          </a:p>
        </p:txBody>
      </p:sp>
      <p:graphicFrame>
        <p:nvGraphicFramePr>
          <p:cNvPr id="7" name="Table 6">
            <a:extLst>
              <a:ext uri="{FF2B5EF4-FFF2-40B4-BE49-F238E27FC236}">
                <a16:creationId xmlns:a16="http://schemas.microsoft.com/office/drawing/2014/main" id="{C75F085E-7E12-C0E8-8674-06AF4A1010E4}"/>
              </a:ext>
            </a:extLst>
          </p:cNvPr>
          <p:cNvGraphicFramePr>
            <a:graphicFrameLocks noGrp="1"/>
          </p:cNvGraphicFramePr>
          <p:nvPr>
            <p:extLst>
              <p:ext uri="{D42A27DB-BD31-4B8C-83A1-F6EECF244321}">
                <p14:modId xmlns:p14="http://schemas.microsoft.com/office/powerpoint/2010/main" val="1959616195"/>
              </p:ext>
            </p:extLst>
          </p:nvPr>
        </p:nvGraphicFramePr>
        <p:xfrm>
          <a:off x="994034" y="4701123"/>
          <a:ext cx="3009555" cy="1463040"/>
        </p:xfrm>
        <a:graphic>
          <a:graphicData uri="http://schemas.openxmlformats.org/drawingml/2006/table">
            <a:tbl>
              <a:tblPr firstRow="1" bandRow="1">
                <a:tableStyleId>{5C22544A-7EE6-4342-B048-85BDC9FD1C3A}</a:tableStyleId>
              </a:tblPr>
              <a:tblGrid>
                <a:gridCol w="1003185">
                  <a:extLst>
                    <a:ext uri="{9D8B030D-6E8A-4147-A177-3AD203B41FA5}">
                      <a16:colId xmlns:a16="http://schemas.microsoft.com/office/drawing/2014/main" val="2929157221"/>
                    </a:ext>
                  </a:extLst>
                </a:gridCol>
                <a:gridCol w="1003185">
                  <a:extLst>
                    <a:ext uri="{9D8B030D-6E8A-4147-A177-3AD203B41FA5}">
                      <a16:colId xmlns:a16="http://schemas.microsoft.com/office/drawing/2014/main" val="4013807031"/>
                    </a:ext>
                  </a:extLst>
                </a:gridCol>
                <a:gridCol w="1003185">
                  <a:extLst>
                    <a:ext uri="{9D8B030D-6E8A-4147-A177-3AD203B41FA5}">
                      <a16:colId xmlns:a16="http://schemas.microsoft.com/office/drawing/2014/main" val="283191700"/>
                    </a:ext>
                  </a:extLst>
                </a:gridCol>
              </a:tblGrid>
              <a:tr h="331781">
                <a:tc>
                  <a:txBody>
                    <a:bodyPr/>
                    <a:lstStyle/>
                    <a:p>
                      <a:r>
                        <a:rPr lang="en-GB" dirty="0">
                          <a:solidFill>
                            <a:schemeClr val="tx1"/>
                          </a:solidFill>
                        </a:rPr>
                        <a:t>X</a:t>
                      </a:r>
                    </a:p>
                  </a:txBody>
                  <a:tcPr>
                    <a:noFill/>
                  </a:tcPr>
                </a:tc>
                <a:tc>
                  <a:txBody>
                    <a:bodyPr/>
                    <a:lstStyle/>
                    <a:p>
                      <a:r>
                        <a:rPr lang="en-GB" dirty="0">
                          <a:solidFill>
                            <a:schemeClr val="tx1"/>
                          </a:solidFill>
                        </a:rPr>
                        <a:t>Y</a:t>
                      </a:r>
                    </a:p>
                  </a:txBody>
                  <a:tcPr>
                    <a:noFill/>
                  </a:tcPr>
                </a:tc>
                <a:tc>
                  <a:txBody>
                    <a:bodyPr/>
                    <a:lstStyle/>
                    <a:p>
                      <a:r>
                        <a:rPr lang="en-GB" dirty="0">
                          <a:solidFill>
                            <a:schemeClr val="tx1"/>
                          </a:solidFill>
                        </a:rPr>
                        <a:t>Z</a:t>
                      </a:r>
                    </a:p>
                  </a:txBody>
                  <a:tcPr>
                    <a:noFill/>
                  </a:tcPr>
                </a:tc>
                <a:extLst>
                  <a:ext uri="{0D108BD9-81ED-4DB2-BD59-A6C34878D82A}">
                    <a16:rowId xmlns:a16="http://schemas.microsoft.com/office/drawing/2014/main" val="3171043189"/>
                  </a:ext>
                </a:extLst>
              </a:tr>
              <a:tr h="331781">
                <a:tc>
                  <a:txBody>
                    <a:bodyPr/>
                    <a:lstStyle/>
                    <a:p>
                      <a:r>
                        <a:rPr lang="en-GB" dirty="0"/>
                        <a:t>1</a:t>
                      </a:r>
                    </a:p>
                  </a:txBody>
                  <a:tcPr>
                    <a:noFill/>
                  </a:tcPr>
                </a:tc>
                <a:tc>
                  <a:txBody>
                    <a:bodyPr/>
                    <a:lstStyle/>
                    <a:p>
                      <a:endParaRPr lang="en-GB" dirty="0"/>
                    </a:p>
                  </a:txBody>
                  <a:tcPr>
                    <a:noFill/>
                  </a:tcPr>
                </a:tc>
                <a:tc>
                  <a:txBody>
                    <a:bodyPr/>
                    <a:lstStyle/>
                    <a:p>
                      <a:endParaRPr lang="en-GB" dirty="0"/>
                    </a:p>
                  </a:txBody>
                  <a:tcPr>
                    <a:noFill/>
                  </a:tcPr>
                </a:tc>
                <a:extLst>
                  <a:ext uri="{0D108BD9-81ED-4DB2-BD59-A6C34878D82A}">
                    <a16:rowId xmlns:a16="http://schemas.microsoft.com/office/drawing/2014/main" val="2848209738"/>
                  </a:ext>
                </a:extLst>
              </a:tr>
              <a:tr h="331781">
                <a:tc>
                  <a:txBody>
                    <a:bodyPr/>
                    <a:lstStyle/>
                    <a:p>
                      <a:r>
                        <a:rPr lang="en-GB" dirty="0"/>
                        <a:t>0.68</a:t>
                      </a:r>
                    </a:p>
                  </a:txBody>
                  <a:tcPr>
                    <a:noFill/>
                  </a:tcPr>
                </a:tc>
                <a:tc>
                  <a:txBody>
                    <a:bodyPr/>
                    <a:lstStyle/>
                    <a:p>
                      <a:r>
                        <a:rPr lang="en-GB" dirty="0"/>
                        <a:t>1</a:t>
                      </a:r>
                    </a:p>
                  </a:txBody>
                  <a:tcPr>
                    <a:noFill/>
                  </a:tcPr>
                </a:tc>
                <a:tc>
                  <a:txBody>
                    <a:bodyPr/>
                    <a:lstStyle/>
                    <a:p>
                      <a:endParaRPr lang="en-GB"/>
                    </a:p>
                  </a:txBody>
                  <a:tcPr>
                    <a:noFill/>
                  </a:tcPr>
                </a:tc>
                <a:extLst>
                  <a:ext uri="{0D108BD9-81ED-4DB2-BD59-A6C34878D82A}">
                    <a16:rowId xmlns:a16="http://schemas.microsoft.com/office/drawing/2014/main" val="1322805459"/>
                  </a:ext>
                </a:extLst>
              </a:tr>
              <a:tr h="331781">
                <a:tc>
                  <a:txBody>
                    <a:bodyPr/>
                    <a:lstStyle/>
                    <a:p>
                      <a:r>
                        <a:rPr lang="en-GB" dirty="0"/>
                        <a:t>0.12</a:t>
                      </a:r>
                    </a:p>
                  </a:txBody>
                  <a:tcPr>
                    <a:noFill/>
                  </a:tcPr>
                </a:tc>
                <a:tc>
                  <a:txBody>
                    <a:bodyPr/>
                    <a:lstStyle/>
                    <a:p>
                      <a:r>
                        <a:rPr lang="en-GB" dirty="0"/>
                        <a:t>0.26</a:t>
                      </a:r>
                    </a:p>
                  </a:txBody>
                  <a:tcPr>
                    <a:noFill/>
                  </a:tcPr>
                </a:tc>
                <a:tc>
                  <a:txBody>
                    <a:bodyPr/>
                    <a:lstStyle/>
                    <a:p>
                      <a:r>
                        <a:rPr lang="en-GB" dirty="0"/>
                        <a:t>1</a:t>
                      </a:r>
                    </a:p>
                  </a:txBody>
                  <a:tcPr>
                    <a:noFill/>
                  </a:tcPr>
                </a:tc>
                <a:extLst>
                  <a:ext uri="{0D108BD9-81ED-4DB2-BD59-A6C34878D82A}">
                    <a16:rowId xmlns:a16="http://schemas.microsoft.com/office/drawing/2014/main" val="1980579692"/>
                  </a:ext>
                </a:extLst>
              </a:tr>
            </a:tbl>
          </a:graphicData>
        </a:graphic>
      </p:graphicFrame>
      <p:sp>
        <p:nvSpPr>
          <p:cNvPr id="8" name="TextBox 7">
            <a:extLst>
              <a:ext uri="{FF2B5EF4-FFF2-40B4-BE49-F238E27FC236}">
                <a16:creationId xmlns:a16="http://schemas.microsoft.com/office/drawing/2014/main" id="{31D50C23-C313-694B-1014-532ABF10989B}"/>
              </a:ext>
            </a:extLst>
          </p:cNvPr>
          <p:cNvSpPr txBox="1"/>
          <p:nvPr/>
        </p:nvSpPr>
        <p:spPr>
          <a:xfrm>
            <a:off x="838200" y="6420623"/>
            <a:ext cx="3358996" cy="369332"/>
          </a:xfrm>
          <a:prstGeom prst="rect">
            <a:avLst/>
          </a:prstGeom>
          <a:noFill/>
        </p:spPr>
        <p:txBody>
          <a:bodyPr wrap="none" rtlCol="0">
            <a:spAutoFit/>
          </a:bodyPr>
          <a:lstStyle/>
          <a:p>
            <a:r>
              <a:rPr lang="en-GB" dirty="0"/>
              <a:t>Lower-diagonal correlation matrix</a:t>
            </a:r>
          </a:p>
        </p:txBody>
      </p:sp>
      <p:graphicFrame>
        <p:nvGraphicFramePr>
          <p:cNvPr id="9" name="Table 8">
            <a:extLst>
              <a:ext uri="{FF2B5EF4-FFF2-40B4-BE49-F238E27FC236}">
                <a16:creationId xmlns:a16="http://schemas.microsoft.com/office/drawing/2014/main" id="{745CD0A4-38C7-5DD2-B5E7-C8E0082E09E6}"/>
              </a:ext>
            </a:extLst>
          </p:cNvPr>
          <p:cNvGraphicFramePr>
            <a:graphicFrameLocks noGrp="1"/>
          </p:cNvGraphicFramePr>
          <p:nvPr>
            <p:extLst>
              <p:ext uri="{D42A27DB-BD31-4B8C-83A1-F6EECF244321}">
                <p14:modId xmlns:p14="http://schemas.microsoft.com/office/powerpoint/2010/main" val="3462492452"/>
              </p:ext>
            </p:extLst>
          </p:nvPr>
        </p:nvGraphicFramePr>
        <p:xfrm>
          <a:off x="6096000" y="4598064"/>
          <a:ext cx="3009555" cy="1463040"/>
        </p:xfrm>
        <a:graphic>
          <a:graphicData uri="http://schemas.openxmlformats.org/drawingml/2006/table">
            <a:tbl>
              <a:tblPr firstRow="1" bandRow="1">
                <a:tableStyleId>{5C22544A-7EE6-4342-B048-85BDC9FD1C3A}</a:tableStyleId>
              </a:tblPr>
              <a:tblGrid>
                <a:gridCol w="1003185">
                  <a:extLst>
                    <a:ext uri="{9D8B030D-6E8A-4147-A177-3AD203B41FA5}">
                      <a16:colId xmlns:a16="http://schemas.microsoft.com/office/drawing/2014/main" val="2929157221"/>
                    </a:ext>
                  </a:extLst>
                </a:gridCol>
                <a:gridCol w="1003185">
                  <a:extLst>
                    <a:ext uri="{9D8B030D-6E8A-4147-A177-3AD203B41FA5}">
                      <a16:colId xmlns:a16="http://schemas.microsoft.com/office/drawing/2014/main" val="4013807031"/>
                    </a:ext>
                  </a:extLst>
                </a:gridCol>
                <a:gridCol w="1003185">
                  <a:extLst>
                    <a:ext uri="{9D8B030D-6E8A-4147-A177-3AD203B41FA5}">
                      <a16:colId xmlns:a16="http://schemas.microsoft.com/office/drawing/2014/main" val="283191700"/>
                    </a:ext>
                  </a:extLst>
                </a:gridCol>
              </a:tblGrid>
              <a:tr h="331781">
                <a:tc>
                  <a:txBody>
                    <a:bodyPr/>
                    <a:lstStyle/>
                    <a:p>
                      <a:r>
                        <a:rPr lang="en-GB" dirty="0">
                          <a:solidFill>
                            <a:schemeClr val="tx1"/>
                          </a:solidFill>
                        </a:rPr>
                        <a:t>X</a:t>
                      </a:r>
                    </a:p>
                  </a:txBody>
                  <a:tcPr>
                    <a:noFill/>
                  </a:tcPr>
                </a:tc>
                <a:tc>
                  <a:txBody>
                    <a:bodyPr/>
                    <a:lstStyle/>
                    <a:p>
                      <a:r>
                        <a:rPr lang="en-GB" dirty="0">
                          <a:solidFill>
                            <a:schemeClr val="tx1"/>
                          </a:solidFill>
                        </a:rPr>
                        <a:t>Y</a:t>
                      </a:r>
                    </a:p>
                  </a:txBody>
                  <a:tcPr>
                    <a:noFill/>
                  </a:tcPr>
                </a:tc>
                <a:tc>
                  <a:txBody>
                    <a:bodyPr/>
                    <a:lstStyle/>
                    <a:p>
                      <a:r>
                        <a:rPr lang="en-GB" dirty="0">
                          <a:solidFill>
                            <a:schemeClr val="tx1"/>
                          </a:solidFill>
                        </a:rPr>
                        <a:t>Z</a:t>
                      </a:r>
                    </a:p>
                  </a:txBody>
                  <a:tcPr>
                    <a:noFill/>
                  </a:tcPr>
                </a:tc>
                <a:extLst>
                  <a:ext uri="{0D108BD9-81ED-4DB2-BD59-A6C34878D82A}">
                    <a16:rowId xmlns:a16="http://schemas.microsoft.com/office/drawing/2014/main" val="3171043189"/>
                  </a:ext>
                </a:extLst>
              </a:tr>
              <a:tr h="331781">
                <a:tc>
                  <a:txBody>
                    <a:bodyPr/>
                    <a:lstStyle/>
                    <a:p>
                      <a:r>
                        <a:rPr lang="en-GB" dirty="0"/>
                        <a:t>1.03</a:t>
                      </a:r>
                    </a:p>
                  </a:txBody>
                  <a:tcPr>
                    <a:noFill/>
                  </a:tcPr>
                </a:tc>
                <a:tc>
                  <a:txBody>
                    <a:bodyPr/>
                    <a:lstStyle/>
                    <a:p>
                      <a:endParaRPr lang="en-GB" dirty="0"/>
                    </a:p>
                  </a:txBody>
                  <a:tcPr>
                    <a:noFill/>
                  </a:tcPr>
                </a:tc>
                <a:tc>
                  <a:txBody>
                    <a:bodyPr/>
                    <a:lstStyle/>
                    <a:p>
                      <a:endParaRPr lang="en-GB" dirty="0"/>
                    </a:p>
                  </a:txBody>
                  <a:tcPr>
                    <a:noFill/>
                  </a:tcPr>
                </a:tc>
                <a:extLst>
                  <a:ext uri="{0D108BD9-81ED-4DB2-BD59-A6C34878D82A}">
                    <a16:rowId xmlns:a16="http://schemas.microsoft.com/office/drawing/2014/main" val="2848209738"/>
                  </a:ext>
                </a:extLst>
              </a:tr>
              <a:tr h="331781">
                <a:tc>
                  <a:txBody>
                    <a:bodyPr/>
                    <a:lstStyle/>
                    <a:p>
                      <a:r>
                        <a:rPr lang="en-GB" dirty="0"/>
                        <a:t>0.79</a:t>
                      </a:r>
                    </a:p>
                  </a:txBody>
                  <a:tcPr>
                    <a:noFill/>
                  </a:tcPr>
                </a:tc>
                <a:tc>
                  <a:txBody>
                    <a:bodyPr/>
                    <a:lstStyle/>
                    <a:p>
                      <a:r>
                        <a:rPr lang="en-GB" dirty="0"/>
                        <a:t>1.32</a:t>
                      </a:r>
                    </a:p>
                  </a:txBody>
                  <a:tcPr>
                    <a:noFill/>
                  </a:tcPr>
                </a:tc>
                <a:tc>
                  <a:txBody>
                    <a:bodyPr/>
                    <a:lstStyle/>
                    <a:p>
                      <a:endParaRPr lang="en-GB"/>
                    </a:p>
                  </a:txBody>
                  <a:tcPr>
                    <a:noFill/>
                  </a:tcPr>
                </a:tc>
                <a:extLst>
                  <a:ext uri="{0D108BD9-81ED-4DB2-BD59-A6C34878D82A}">
                    <a16:rowId xmlns:a16="http://schemas.microsoft.com/office/drawing/2014/main" val="1322805459"/>
                  </a:ext>
                </a:extLst>
              </a:tr>
              <a:tr h="331781">
                <a:tc>
                  <a:txBody>
                    <a:bodyPr/>
                    <a:lstStyle/>
                    <a:p>
                      <a:r>
                        <a:rPr lang="en-GB" dirty="0"/>
                        <a:t>0.21</a:t>
                      </a:r>
                    </a:p>
                  </a:txBody>
                  <a:tcPr>
                    <a:noFill/>
                  </a:tcPr>
                </a:tc>
                <a:tc>
                  <a:txBody>
                    <a:bodyPr/>
                    <a:lstStyle/>
                    <a:p>
                      <a:r>
                        <a:rPr lang="en-GB" dirty="0"/>
                        <a:t>0.51</a:t>
                      </a:r>
                    </a:p>
                  </a:txBody>
                  <a:tcPr>
                    <a:noFill/>
                  </a:tcPr>
                </a:tc>
                <a:tc>
                  <a:txBody>
                    <a:bodyPr/>
                    <a:lstStyle/>
                    <a:p>
                      <a:r>
                        <a:rPr lang="en-GB" dirty="0"/>
                        <a:t>2.84</a:t>
                      </a:r>
                    </a:p>
                  </a:txBody>
                  <a:tcPr>
                    <a:noFill/>
                  </a:tcPr>
                </a:tc>
                <a:extLst>
                  <a:ext uri="{0D108BD9-81ED-4DB2-BD59-A6C34878D82A}">
                    <a16:rowId xmlns:a16="http://schemas.microsoft.com/office/drawing/2014/main" val="1980579692"/>
                  </a:ext>
                </a:extLst>
              </a:tr>
            </a:tbl>
          </a:graphicData>
        </a:graphic>
      </p:graphicFrame>
      <p:sp>
        <p:nvSpPr>
          <p:cNvPr id="10" name="TextBox 9">
            <a:extLst>
              <a:ext uri="{FF2B5EF4-FFF2-40B4-BE49-F238E27FC236}">
                <a16:creationId xmlns:a16="http://schemas.microsoft.com/office/drawing/2014/main" id="{F36566E8-B6BB-1AF1-5874-EF268B599CFF}"/>
              </a:ext>
            </a:extLst>
          </p:cNvPr>
          <p:cNvSpPr txBox="1"/>
          <p:nvPr/>
        </p:nvSpPr>
        <p:spPr>
          <a:xfrm>
            <a:off x="5746559" y="6399171"/>
            <a:ext cx="3340466" cy="369332"/>
          </a:xfrm>
          <a:prstGeom prst="rect">
            <a:avLst/>
          </a:prstGeom>
          <a:noFill/>
        </p:spPr>
        <p:txBody>
          <a:bodyPr wrap="none" rtlCol="0">
            <a:spAutoFit/>
          </a:bodyPr>
          <a:lstStyle/>
          <a:p>
            <a:r>
              <a:rPr lang="en-GB" dirty="0"/>
              <a:t>Lower-diagonal covariance matrix</a:t>
            </a:r>
          </a:p>
        </p:txBody>
      </p:sp>
    </p:spTree>
    <p:extLst>
      <p:ext uri="{BB962C8B-B14F-4D97-AF65-F5344CB8AC3E}">
        <p14:creationId xmlns:p14="http://schemas.microsoft.com/office/powerpoint/2010/main" val="1514535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30531-D4A9-FCA2-D246-CB090A6E5D02}"/>
              </a:ext>
            </a:extLst>
          </p:cNvPr>
          <p:cNvSpPr>
            <a:spLocks noGrp="1"/>
          </p:cNvSpPr>
          <p:nvPr>
            <p:ph type="title"/>
          </p:nvPr>
        </p:nvSpPr>
        <p:spPr/>
        <p:txBody>
          <a:bodyPr/>
          <a:lstStyle/>
          <a:p>
            <a:r>
              <a:rPr lang="en-GB" dirty="0">
                <a:solidFill>
                  <a:srgbClr val="FF0000"/>
                </a:solidFill>
              </a:rPr>
              <a:t>Learning Objectives</a:t>
            </a:r>
          </a:p>
        </p:txBody>
      </p:sp>
      <p:sp>
        <p:nvSpPr>
          <p:cNvPr id="3" name="Content Placeholder 2">
            <a:extLst>
              <a:ext uri="{FF2B5EF4-FFF2-40B4-BE49-F238E27FC236}">
                <a16:creationId xmlns:a16="http://schemas.microsoft.com/office/drawing/2014/main" id="{DE896EA1-E9E2-3BA9-0750-B21DE6E542A9}"/>
              </a:ext>
            </a:extLst>
          </p:cNvPr>
          <p:cNvSpPr>
            <a:spLocks noGrp="1"/>
          </p:cNvSpPr>
          <p:nvPr>
            <p:ph idx="1"/>
          </p:nvPr>
        </p:nvSpPr>
        <p:spPr/>
        <p:txBody>
          <a:bodyPr/>
          <a:lstStyle/>
          <a:p>
            <a:r>
              <a:rPr lang="en-GB" dirty="0">
                <a:effectLst/>
              </a:rPr>
              <a:t>Understand the concept of covariance and correlation</a:t>
            </a:r>
          </a:p>
          <a:p>
            <a:r>
              <a:rPr lang="en-GB" dirty="0">
                <a:effectLst/>
              </a:rPr>
              <a:t>Know how to interpret a scatter plot</a:t>
            </a:r>
          </a:p>
          <a:p>
            <a:r>
              <a:rPr lang="en-GB" dirty="0">
                <a:effectLst/>
              </a:rPr>
              <a:t>Know how to assess the strength of correlation</a:t>
            </a:r>
          </a:p>
          <a:p>
            <a:r>
              <a:rPr lang="en-GB" dirty="0">
                <a:effectLst/>
              </a:rPr>
              <a:t>Understand the concept of spurious correlation, and partial correlation</a:t>
            </a:r>
          </a:p>
          <a:p>
            <a:r>
              <a:rPr lang="en-GB" dirty="0">
                <a:effectLst/>
              </a:rPr>
              <a:t>Understand the influence of outliers on correlation</a:t>
            </a:r>
          </a:p>
          <a:p>
            <a:r>
              <a:rPr lang="en-GB" dirty="0">
                <a:effectLst/>
              </a:rPr>
              <a:t>Know how to correct correlation for attenuation</a:t>
            </a:r>
          </a:p>
          <a:p>
            <a:r>
              <a:rPr lang="en-GB" dirty="0">
                <a:effectLst/>
              </a:rPr>
              <a:t>Know how to use SPSS and R to conduct correlation analysis</a:t>
            </a:r>
          </a:p>
          <a:p>
            <a:endParaRPr lang="en-GB" dirty="0"/>
          </a:p>
        </p:txBody>
      </p:sp>
    </p:spTree>
    <p:extLst>
      <p:ext uri="{BB962C8B-B14F-4D97-AF65-F5344CB8AC3E}">
        <p14:creationId xmlns:p14="http://schemas.microsoft.com/office/powerpoint/2010/main" val="37772518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814CE-9371-511E-64D8-9B2E2D270E2D}"/>
              </a:ext>
            </a:extLst>
          </p:cNvPr>
          <p:cNvSpPr>
            <a:spLocks noGrp="1"/>
          </p:cNvSpPr>
          <p:nvPr>
            <p:ph type="title"/>
          </p:nvPr>
        </p:nvSpPr>
        <p:spPr/>
        <p:txBody>
          <a:bodyPr/>
          <a:lstStyle/>
          <a:p>
            <a:r>
              <a:rPr lang="en-GB" dirty="0">
                <a:solidFill>
                  <a:srgbClr val="FF0000"/>
                </a:solidFill>
              </a:rPr>
              <a:t>Correlation and Covariance Matrix</a:t>
            </a:r>
            <a:endParaRPr lang="en-GB" dirty="0"/>
          </a:p>
        </p:txBody>
      </p:sp>
      <p:sp>
        <p:nvSpPr>
          <p:cNvPr id="5" name="TextBox 4">
            <a:extLst>
              <a:ext uri="{FF2B5EF4-FFF2-40B4-BE49-F238E27FC236}">
                <a16:creationId xmlns:a16="http://schemas.microsoft.com/office/drawing/2014/main" id="{A0CBB293-6673-D4C5-DF1F-E3DDF9FF8808}"/>
              </a:ext>
            </a:extLst>
          </p:cNvPr>
          <p:cNvSpPr txBox="1"/>
          <p:nvPr/>
        </p:nvSpPr>
        <p:spPr>
          <a:xfrm>
            <a:off x="954560" y="2792885"/>
            <a:ext cx="7719883" cy="3139321"/>
          </a:xfrm>
          <a:prstGeom prst="rect">
            <a:avLst/>
          </a:prstGeom>
          <a:noFill/>
        </p:spPr>
        <p:txBody>
          <a:bodyPr wrap="square">
            <a:spAutoFit/>
          </a:bodyPr>
          <a:lstStyle/>
          <a:p>
            <a:r>
              <a:rPr lang="en-GB" dirty="0"/>
              <a:t>library(</a:t>
            </a:r>
            <a:r>
              <a:rPr lang="en-GB" dirty="0" err="1"/>
              <a:t>tidyverse</a:t>
            </a:r>
            <a:r>
              <a:rPr lang="en-GB" dirty="0"/>
              <a:t>)</a:t>
            </a:r>
          </a:p>
          <a:p>
            <a:r>
              <a:rPr lang="en-GB" dirty="0"/>
              <a:t>library(haven)</a:t>
            </a:r>
          </a:p>
          <a:p>
            <a:endParaRPr lang="en-GB" dirty="0"/>
          </a:p>
          <a:p>
            <a:r>
              <a:rPr lang="en-GB" dirty="0" err="1"/>
              <a:t>dat</a:t>
            </a:r>
            <a:r>
              <a:rPr lang="en-GB" dirty="0"/>
              <a:t> &lt;- </a:t>
            </a:r>
            <a:r>
              <a:rPr lang="en-GB" dirty="0" err="1"/>
              <a:t>read_sav</a:t>
            </a:r>
            <a:r>
              <a:rPr lang="en-GB" dirty="0"/>
              <a:t>("/Users/</a:t>
            </a:r>
            <a:r>
              <a:rPr lang="en-GB" dirty="0" err="1"/>
              <a:t>ahmaddaryanto</a:t>
            </a:r>
            <a:r>
              <a:rPr lang="en-GB" dirty="0"/>
              <a:t>/Documents/Data1/</a:t>
            </a:r>
            <a:r>
              <a:rPr lang="en-GB" dirty="0" err="1"/>
              <a:t>empathy.sav</a:t>
            </a:r>
            <a:r>
              <a:rPr lang="en-GB" dirty="0"/>
              <a:t>")</a:t>
            </a:r>
          </a:p>
          <a:p>
            <a:endParaRPr lang="en-GB" dirty="0"/>
          </a:p>
          <a:p>
            <a:r>
              <a:rPr lang="en-GB" dirty="0"/>
              <a:t>dat2 &lt;- </a:t>
            </a:r>
            <a:r>
              <a:rPr lang="en-GB" dirty="0" err="1"/>
              <a:t>dat</a:t>
            </a:r>
            <a:r>
              <a:rPr lang="en-GB" dirty="0"/>
              <a:t> |&gt;</a:t>
            </a:r>
          </a:p>
          <a:p>
            <a:r>
              <a:rPr lang="en-GB" dirty="0"/>
              <a:t>   </a:t>
            </a:r>
            <a:r>
              <a:rPr lang="en-GB" dirty="0" err="1"/>
              <a:t>dplyr</a:t>
            </a:r>
            <a:r>
              <a:rPr lang="en-GB" dirty="0"/>
              <a:t>::select(MI1, MI2, MI3)</a:t>
            </a:r>
          </a:p>
          <a:p>
            <a:endParaRPr lang="en-GB" dirty="0"/>
          </a:p>
          <a:p>
            <a:r>
              <a:rPr lang="en-GB" dirty="0" err="1"/>
              <a:t>cor.out</a:t>
            </a:r>
            <a:r>
              <a:rPr lang="en-GB" dirty="0"/>
              <a:t> &lt;- round(</a:t>
            </a:r>
            <a:r>
              <a:rPr lang="en-GB" dirty="0" err="1"/>
              <a:t>cor</a:t>
            </a:r>
            <a:r>
              <a:rPr lang="en-GB" dirty="0"/>
              <a:t>(dat2),2) # correlation</a:t>
            </a:r>
          </a:p>
          <a:p>
            <a:r>
              <a:rPr lang="en-GB" dirty="0" err="1"/>
              <a:t>cov.out</a:t>
            </a:r>
            <a:r>
              <a:rPr lang="en-GB" dirty="0"/>
              <a:t> &lt;-round(</a:t>
            </a:r>
            <a:r>
              <a:rPr lang="en-GB" dirty="0" err="1"/>
              <a:t>cov</a:t>
            </a:r>
            <a:r>
              <a:rPr lang="en-GB" dirty="0"/>
              <a:t>(dat2),2) # covariance</a:t>
            </a:r>
          </a:p>
          <a:p>
            <a:r>
              <a:rPr lang="en-GB" dirty="0" err="1"/>
              <a:t>cor.out</a:t>
            </a:r>
            <a:endParaRPr lang="en-GB" dirty="0"/>
          </a:p>
        </p:txBody>
      </p:sp>
      <p:sp>
        <p:nvSpPr>
          <p:cNvPr id="11" name="TextBox 10">
            <a:extLst>
              <a:ext uri="{FF2B5EF4-FFF2-40B4-BE49-F238E27FC236}">
                <a16:creationId xmlns:a16="http://schemas.microsoft.com/office/drawing/2014/main" id="{71C80EE5-7FDC-9B17-7A72-60E56CF07C89}"/>
              </a:ext>
            </a:extLst>
          </p:cNvPr>
          <p:cNvSpPr txBox="1"/>
          <p:nvPr/>
        </p:nvSpPr>
        <p:spPr>
          <a:xfrm>
            <a:off x="954560" y="2423553"/>
            <a:ext cx="817531" cy="369332"/>
          </a:xfrm>
          <a:prstGeom prst="rect">
            <a:avLst/>
          </a:prstGeom>
          <a:noFill/>
        </p:spPr>
        <p:txBody>
          <a:bodyPr wrap="none" rtlCol="0">
            <a:spAutoFit/>
          </a:bodyPr>
          <a:lstStyle/>
          <a:p>
            <a:r>
              <a:rPr lang="en-GB" dirty="0"/>
              <a:t>R code</a:t>
            </a:r>
          </a:p>
        </p:txBody>
      </p:sp>
      <p:sp>
        <p:nvSpPr>
          <p:cNvPr id="12" name="TextBox 11">
            <a:extLst>
              <a:ext uri="{FF2B5EF4-FFF2-40B4-BE49-F238E27FC236}">
                <a16:creationId xmlns:a16="http://schemas.microsoft.com/office/drawing/2014/main" id="{716CD98F-61B7-3C21-0699-B8D2B49CCA3F}"/>
              </a:ext>
            </a:extLst>
          </p:cNvPr>
          <p:cNvSpPr txBox="1"/>
          <p:nvPr/>
        </p:nvSpPr>
        <p:spPr>
          <a:xfrm>
            <a:off x="954560" y="1690688"/>
            <a:ext cx="1907958" cy="369332"/>
          </a:xfrm>
          <a:prstGeom prst="rect">
            <a:avLst/>
          </a:prstGeom>
          <a:noFill/>
        </p:spPr>
        <p:txBody>
          <a:bodyPr wrap="none" rtlCol="0">
            <a:spAutoFit/>
          </a:bodyPr>
          <a:lstStyle/>
          <a:p>
            <a:r>
              <a:rPr lang="en-GB" dirty="0"/>
              <a:t>Data: </a:t>
            </a:r>
            <a:r>
              <a:rPr lang="en-GB" dirty="0" err="1"/>
              <a:t>empathy.sav</a:t>
            </a:r>
            <a:endParaRPr lang="en-GB" dirty="0"/>
          </a:p>
        </p:txBody>
      </p:sp>
    </p:spTree>
    <p:extLst>
      <p:ext uri="{BB962C8B-B14F-4D97-AF65-F5344CB8AC3E}">
        <p14:creationId xmlns:p14="http://schemas.microsoft.com/office/powerpoint/2010/main" val="1696751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30531-D4A9-FCA2-D246-CB090A6E5D02}"/>
              </a:ext>
            </a:extLst>
          </p:cNvPr>
          <p:cNvSpPr>
            <a:spLocks noGrp="1"/>
          </p:cNvSpPr>
          <p:nvPr>
            <p:ph type="title"/>
          </p:nvPr>
        </p:nvSpPr>
        <p:spPr/>
        <p:txBody>
          <a:bodyPr/>
          <a:lstStyle/>
          <a:p>
            <a:r>
              <a:rPr lang="en-GB" dirty="0">
                <a:solidFill>
                  <a:srgbClr val="FF0000"/>
                </a:solidFill>
              </a:rPr>
              <a:t>What Is Correlation?</a:t>
            </a:r>
          </a:p>
        </p:txBody>
      </p:sp>
      <p:sp>
        <p:nvSpPr>
          <p:cNvPr id="5" name="TextBox 4">
            <a:extLst>
              <a:ext uri="{FF2B5EF4-FFF2-40B4-BE49-F238E27FC236}">
                <a16:creationId xmlns:a16="http://schemas.microsoft.com/office/drawing/2014/main" id="{2EF8112D-CFF6-1305-EF60-C980CF4754D5}"/>
              </a:ext>
            </a:extLst>
          </p:cNvPr>
          <p:cNvSpPr txBox="1"/>
          <p:nvPr/>
        </p:nvSpPr>
        <p:spPr>
          <a:xfrm>
            <a:off x="838200" y="1593531"/>
            <a:ext cx="10208172" cy="2031325"/>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Correlation is a statistical concept to describe a relationship between two variables. </a:t>
            </a:r>
          </a:p>
          <a:p>
            <a:endParaRPr lang="en-GB" dirty="0">
              <a:solidFill>
                <a:srgbClr val="000000"/>
              </a:solidFill>
              <a:latin typeface="Source Sans Pro" panose="020B0503030403020204" pitchFamily="34" charset="0"/>
            </a:endParaRPr>
          </a:p>
          <a:p>
            <a:r>
              <a:rPr lang="en-GB" b="0" i="0" u="none" strike="noStrike" dirty="0">
                <a:solidFill>
                  <a:srgbClr val="000000"/>
                </a:solidFill>
                <a:effectLst/>
                <a:latin typeface="Source Sans Pro" panose="020B0503030403020204" pitchFamily="34" charset="0"/>
              </a:rPr>
              <a:t>If the two variables are quantitative, the correlation between them can be described by Pearson’s product moment correlation, or Pearson’s correlation for short. </a:t>
            </a:r>
          </a:p>
          <a:p>
            <a:endParaRPr lang="en-GB" dirty="0">
              <a:solidFill>
                <a:srgbClr val="000000"/>
              </a:solidFill>
              <a:latin typeface="Source Sans Pro" panose="020B0503030403020204" pitchFamily="34" charset="0"/>
            </a:endParaRPr>
          </a:p>
          <a:p>
            <a:r>
              <a:rPr lang="en-GB" b="0" i="0" u="none" strike="noStrike" dirty="0">
                <a:solidFill>
                  <a:srgbClr val="000000"/>
                </a:solidFill>
                <a:effectLst/>
                <a:latin typeface="Source Sans Pro" panose="020B0503030403020204" pitchFamily="34" charset="0"/>
              </a:rPr>
              <a:t>Pearson’s correlation measures </a:t>
            </a:r>
            <a:r>
              <a:rPr lang="en-GB" b="1" i="0" u="none" strike="noStrike" dirty="0">
                <a:solidFill>
                  <a:srgbClr val="000000"/>
                </a:solidFill>
                <a:effectLst/>
                <a:latin typeface="Source Sans Pro" panose="020B0503030403020204" pitchFamily="34" charset="0"/>
              </a:rPr>
              <a:t>linear</a:t>
            </a:r>
            <a:r>
              <a:rPr lang="en-GB" b="0" i="0" u="none" strike="noStrike" dirty="0">
                <a:solidFill>
                  <a:srgbClr val="000000"/>
                </a:solidFill>
                <a:effectLst/>
                <a:latin typeface="Source Sans Pro" panose="020B0503030403020204" pitchFamily="34" charset="0"/>
              </a:rPr>
              <a:t> relationship, which means that a change in one variable relates proportionally to a change in another variable.</a:t>
            </a:r>
            <a:endParaRPr lang="en-GB" dirty="0"/>
          </a:p>
        </p:txBody>
      </p:sp>
      <p:sp>
        <p:nvSpPr>
          <p:cNvPr id="7" name="TextBox 6">
            <a:extLst>
              <a:ext uri="{FF2B5EF4-FFF2-40B4-BE49-F238E27FC236}">
                <a16:creationId xmlns:a16="http://schemas.microsoft.com/office/drawing/2014/main" id="{DD98496B-56B9-410A-8DDA-CDB3283CFBEE}"/>
              </a:ext>
            </a:extLst>
          </p:cNvPr>
          <p:cNvSpPr txBox="1"/>
          <p:nvPr/>
        </p:nvSpPr>
        <p:spPr>
          <a:xfrm>
            <a:off x="838200" y="4148224"/>
            <a:ext cx="6096000" cy="369332"/>
          </a:xfrm>
          <a:prstGeom prst="rect">
            <a:avLst/>
          </a:prstGeom>
          <a:noFill/>
        </p:spPr>
        <p:txBody>
          <a:bodyPr wrap="square">
            <a:spAutoFit/>
          </a:bodyPr>
          <a:lstStyle/>
          <a:p>
            <a:r>
              <a:rPr lang="en-GB" b="0" i="1" u="none" strike="noStrike" dirty="0">
                <a:solidFill>
                  <a:srgbClr val="000000"/>
                </a:solidFill>
                <a:effectLst/>
                <a:latin typeface="Source Sans Pro" panose="020B0503030403020204" pitchFamily="34" charset="0"/>
              </a:rPr>
              <a:t>Correlation does not imply causation</a:t>
            </a:r>
            <a:endParaRPr lang="en-GB" dirty="0"/>
          </a:p>
        </p:txBody>
      </p:sp>
    </p:spTree>
    <p:extLst>
      <p:ext uri="{BB962C8B-B14F-4D97-AF65-F5344CB8AC3E}">
        <p14:creationId xmlns:p14="http://schemas.microsoft.com/office/powerpoint/2010/main" val="2903653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A03D0-0FF3-2809-C18A-55DC21C6170B}"/>
              </a:ext>
            </a:extLst>
          </p:cNvPr>
          <p:cNvSpPr>
            <a:spLocks noGrp="1"/>
          </p:cNvSpPr>
          <p:nvPr>
            <p:ph type="title"/>
          </p:nvPr>
        </p:nvSpPr>
        <p:spPr/>
        <p:txBody>
          <a:bodyPr/>
          <a:lstStyle/>
          <a:p>
            <a:r>
              <a:rPr lang="en-GB" dirty="0">
                <a:solidFill>
                  <a:srgbClr val="FF0000"/>
                </a:solidFill>
              </a:rPr>
              <a:t>Scatter Plot</a:t>
            </a:r>
          </a:p>
        </p:txBody>
      </p:sp>
      <p:sp>
        <p:nvSpPr>
          <p:cNvPr id="4" name="TextBox 3">
            <a:extLst>
              <a:ext uri="{FF2B5EF4-FFF2-40B4-BE49-F238E27FC236}">
                <a16:creationId xmlns:a16="http://schemas.microsoft.com/office/drawing/2014/main" id="{3AEE3D2E-7B32-04C9-8D55-3415ED53887B}"/>
              </a:ext>
            </a:extLst>
          </p:cNvPr>
          <p:cNvSpPr txBox="1"/>
          <p:nvPr/>
        </p:nvSpPr>
        <p:spPr>
          <a:xfrm>
            <a:off x="989003" y="1690688"/>
            <a:ext cx="6098058" cy="923330"/>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If two variables are linearly related, if we plot pair of their values in a coordinate system - the resulting graph is called a scatter plot,</a:t>
            </a:r>
            <a:endParaRPr lang="en-GB" dirty="0"/>
          </a:p>
        </p:txBody>
      </p:sp>
      <p:pic>
        <p:nvPicPr>
          <p:cNvPr id="5" name="Picture 4" descr="A diagram of a number of dots&#10;&#10;Description automatically generated">
            <a:extLst>
              <a:ext uri="{FF2B5EF4-FFF2-40B4-BE49-F238E27FC236}">
                <a16:creationId xmlns:a16="http://schemas.microsoft.com/office/drawing/2014/main" id="{0449587E-1919-874B-4A20-2D8F063E1F2B}"/>
              </a:ext>
            </a:extLst>
          </p:cNvPr>
          <p:cNvPicPr>
            <a:picLocks noChangeAspect="1"/>
          </p:cNvPicPr>
          <p:nvPr/>
        </p:nvPicPr>
        <p:blipFill>
          <a:blip r:embed="rId2"/>
          <a:stretch>
            <a:fillRect/>
          </a:stretch>
        </p:blipFill>
        <p:spPr>
          <a:xfrm>
            <a:off x="2879124" y="2743451"/>
            <a:ext cx="6620594" cy="3894826"/>
          </a:xfrm>
          <a:prstGeom prst="rect">
            <a:avLst/>
          </a:prstGeom>
        </p:spPr>
      </p:pic>
    </p:spTree>
    <p:extLst>
      <p:ext uri="{BB962C8B-B14F-4D97-AF65-F5344CB8AC3E}">
        <p14:creationId xmlns:p14="http://schemas.microsoft.com/office/powerpoint/2010/main" val="297454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A03D0-0FF3-2809-C18A-55DC21C6170B}"/>
              </a:ext>
            </a:extLst>
          </p:cNvPr>
          <p:cNvSpPr>
            <a:spLocks noGrp="1"/>
          </p:cNvSpPr>
          <p:nvPr>
            <p:ph type="title"/>
          </p:nvPr>
        </p:nvSpPr>
        <p:spPr/>
        <p:txBody>
          <a:bodyPr/>
          <a:lstStyle/>
          <a:p>
            <a:r>
              <a:rPr lang="en-GB" dirty="0">
                <a:solidFill>
                  <a:srgbClr val="FF0000"/>
                </a:solidFill>
              </a:rPr>
              <a:t>Scatter Plot</a:t>
            </a:r>
          </a:p>
        </p:txBody>
      </p:sp>
      <p:sp>
        <p:nvSpPr>
          <p:cNvPr id="5" name="TextBox 4">
            <a:extLst>
              <a:ext uri="{FF2B5EF4-FFF2-40B4-BE49-F238E27FC236}">
                <a16:creationId xmlns:a16="http://schemas.microsoft.com/office/drawing/2014/main" id="{58BDCC93-68E7-384B-B40B-DAE611F43746}"/>
              </a:ext>
            </a:extLst>
          </p:cNvPr>
          <p:cNvSpPr txBox="1"/>
          <p:nvPr/>
        </p:nvSpPr>
        <p:spPr>
          <a:xfrm>
            <a:off x="956441" y="1510889"/>
            <a:ext cx="9259614" cy="369332"/>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In inspecting a scatter plot, there are four points that we need to pay attention to:</a:t>
            </a:r>
            <a:endParaRPr lang="en-GB" dirty="0"/>
          </a:p>
        </p:txBody>
      </p:sp>
      <p:sp>
        <p:nvSpPr>
          <p:cNvPr id="7" name="TextBox 6">
            <a:extLst>
              <a:ext uri="{FF2B5EF4-FFF2-40B4-BE49-F238E27FC236}">
                <a16:creationId xmlns:a16="http://schemas.microsoft.com/office/drawing/2014/main" id="{6CAED920-30F9-1094-5BCA-6955611BFECA}"/>
              </a:ext>
            </a:extLst>
          </p:cNvPr>
          <p:cNvSpPr txBox="1"/>
          <p:nvPr/>
        </p:nvSpPr>
        <p:spPr>
          <a:xfrm>
            <a:off x="956441" y="2111843"/>
            <a:ext cx="6096000" cy="369332"/>
          </a:xfrm>
          <a:prstGeom prst="rect">
            <a:avLst/>
          </a:prstGeom>
          <a:noFill/>
        </p:spPr>
        <p:txBody>
          <a:bodyPr wrap="square">
            <a:spAutoFit/>
          </a:bodyPr>
          <a:lstStyle/>
          <a:p>
            <a:r>
              <a:rPr lang="en-GB" i="0" u="none" strike="noStrike" dirty="0">
                <a:solidFill>
                  <a:srgbClr val="000000"/>
                </a:solidFill>
                <a:effectLst/>
                <a:latin typeface="Source Sans Pro" panose="020B0503030403020204" pitchFamily="34" charset="0"/>
              </a:rPr>
              <a:t>1. </a:t>
            </a:r>
            <a:r>
              <a:rPr lang="en-GB" b="1" i="0" u="none" strike="noStrike" dirty="0">
                <a:solidFill>
                  <a:srgbClr val="000000"/>
                </a:solidFill>
                <a:effectLst/>
                <a:latin typeface="Source Sans Pro" panose="020B0503030403020204" pitchFamily="34" charset="0"/>
              </a:rPr>
              <a:t>Form</a:t>
            </a:r>
            <a:r>
              <a:rPr lang="en-GB" b="0" i="0" u="none" strike="noStrike" dirty="0">
                <a:solidFill>
                  <a:srgbClr val="000000"/>
                </a:solidFill>
                <a:effectLst/>
                <a:latin typeface="Source Sans Pro" panose="020B0503030403020204" pitchFamily="34" charset="0"/>
              </a:rPr>
              <a:t> of the relationship suggested by a scatter plot. </a:t>
            </a:r>
            <a:endParaRPr lang="en-GB" dirty="0"/>
          </a:p>
        </p:txBody>
      </p:sp>
      <p:pic>
        <p:nvPicPr>
          <p:cNvPr id="3074" name="Picture 2">
            <a:extLst>
              <a:ext uri="{FF2B5EF4-FFF2-40B4-BE49-F238E27FC236}">
                <a16:creationId xmlns:a16="http://schemas.microsoft.com/office/drawing/2014/main" id="{37272B67-719B-655D-F05B-1CC37CF933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3221" y="2779910"/>
            <a:ext cx="4294228" cy="159691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A398BC64-3E73-F7BF-CC58-320621E7D2E8}"/>
              </a:ext>
            </a:extLst>
          </p:cNvPr>
          <p:cNvSpPr txBox="1"/>
          <p:nvPr/>
        </p:nvSpPr>
        <p:spPr>
          <a:xfrm>
            <a:off x="956441" y="4352395"/>
            <a:ext cx="10016359" cy="646331"/>
          </a:xfrm>
          <a:prstGeom prst="rect">
            <a:avLst/>
          </a:prstGeom>
          <a:noFill/>
        </p:spPr>
        <p:txBody>
          <a:bodyPr wrap="square">
            <a:spAutoFit/>
          </a:bodyPr>
          <a:lstStyle/>
          <a:p>
            <a:pPr algn="l"/>
            <a:r>
              <a:rPr lang="en-GB" i="0" u="none" strike="noStrike" dirty="0">
                <a:solidFill>
                  <a:srgbClr val="000000"/>
                </a:solidFill>
                <a:effectLst/>
                <a:latin typeface="Source Sans Pro" panose="020B0503030403020204" pitchFamily="34" charset="0"/>
              </a:rPr>
              <a:t>2.</a:t>
            </a:r>
            <a:r>
              <a:rPr lang="en-GB" b="1" i="0" u="none" strike="noStrike" dirty="0">
                <a:solidFill>
                  <a:srgbClr val="000000"/>
                </a:solidFill>
                <a:effectLst/>
                <a:latin typeface="Source Sans Pro" panose="020B0503030403020204" pitchFamily="34" charset="0"/>
              </a:rPr>
              <a:t> Direction</a:t>
            </a:r>
            <a:r>
              <a:rPr lang="en-GB" b="0" i="0" u="none" strike="noStrike" dirty="0">
                <a:solidFill>
                  <a:srgbClr val="000000"/>
                </a:solidFill>
                <a:effectLst/>
                <a:latin typeface="Source Sans Pro" panose="020B0503030403020204" pitchFamily="34" charset="0"/>
              </a:rPr>
              <a:t> of the relationship. Are the direction of the points in the scatter plot suggest a negative or a positive relationship, or neither the two?</a:t>
            </a:r>
          </a:p>
        </p:txBody>
      </p:sp>
      <p:sp>
        <p:nvSpPr>
          <p:cNvPr id="11" name="TextBox 10">
            <a:extLst>
              <a:ext uri="{FF2B5EF4-FFF2-40B4-BE49-F238E27FC236}">
                <a16:creationId xmlns:a16="http://schemas.microsoft.com/office/drawing/2014/main" id="{7FCED369-78CF-8DC4-1D4F-D5B9A006414A}"/>
              </a:ext>
            </a:extLst>
          </p:cNvPr>
          <p:cNvSpPr txBox="1"/>
          <p:nvPr/>
        </p:nvSpPr>
        <p:spPr>
          <a:xfrm>
            <a:off x="5257800" y="5604065"/>
            <a:ext cx="6096000" cy="369332"/>
          </a:xfrm>
          <a:prstGeom prst="rect">
            <a:avLst/>
          </a:prstGeom>
          <a:noFill/>
        </p:spPr>
        <p:txBody>
          <a:bodyPr wrap="square">
            <a:spAutoFit/>
          </a:bodyPr>
          <a:lstStyle/>
          <a:p>
            <a:r>
              <a:rPr lang="en-GB" b="0" i="0" u="none" strike="noStrike" dirty="0">
                <a:solidFill>
                  <a:srgbClr val="404040"/>
                </a:solidFill>
                <a:effectLst/>
                <a:latin typeface="Source Sans Pro" panose="020B0503030403020204" pitchFamily="34" charset="0"/>
              </a:rPr>
              <a:t>A Scatter plot showing a negative correlation</a:t>
            </a:r>
            <a:endParaRPr lang="en-GB" dirty="0"/>
          </a:p>
        </p:txBody>
      </p:sp>
      <p:grpSp>
        <p:nvGrpSpPr>
          <p:cNvPr id="4" name="Group 3">
            <a:extLst>
              <a:ext uri="{FF2B5EF4-FFF2-40B4-BE49-F238E27FC236}">
                <a16:creationId xmlns:a16="http://schemas.microsoft.com/office/drawing/2014/main" id="{7B642F3C-792C-24F3-21C5-829DAC51D2A6}"/>
              </a:ext>
            </a:extLst>
          </p:cNvPr>
          <p:cNvGrpSpPr/>
          <p:nvPr/>
        </p:nvGrpSpPr>
        <p:grpSpPr>
          <a:xfrm>
            <a:off x="2944773" y="5095982"/>
            <a:ext cx="2313027" cy="1762018"/>
            <a:chOff x="644352" y="1905000"/>
            <a:chExt cx="4308648" cy="3624637"/>
          </a:xfrm>
        </p:grpSpPr>
        <p:grpSp>
          <p:nvGrpSpPr>
            <p:cNvPr id="6" name="Group 3">
              <a:extLst>
                <a:ext uri="{FF2B5EF4-FFF2-40B4-BE49-F238E27FC236}">
                  <a16:creationId xmlns:a16="http://schemas.microsoft.com/office/drawing/2014/main" id="{A7F2B14C-F677-6611-C871-CFF377307DB9}"/>
                </a:ext>
              </a:extLst>
            </p:cNvPr>
            <p:cNvGrpSpPr>
              <a:grpSpLocks/>
            </p:cNvGrpSpPr>
            <p:nvPr/>
          </p:nvGrpSpPr>
          <p:grpSpPr bwMode="auto">
            <a:xfrm>
              <a:off x="1828800" y="1997449"/>
              <a:ext cx="3124200" cy="3532188"/>
              <a:chOff x="1152" y="1008"/>
              <a:chExt cx="1968" cy="2225"/>
            </a:xfrm>
          </p:grpSpPr>
          <p:sp>
            <p:nvSpPr>
              <p:cNvPr id="19" name="Line 4">
                <a:extLst>
                  <a:ext uri="{FF2B5EF4-FFF2-40B4-BE49-F238E27FC236}">
                    <a16:creationId xmlns:a16="http://schemas.microsoft.com/office/drawing/2014/main" id="{BD08AF65-9EC7-2B43-08E3-2FF1F0F644BA}"/>
                  </a:ext>
                </a:extLst>
              </p:cNvPr>
              <p:cNvSpPr>
                <a:spLocks noChangeShapeType="1"/>
              </p:cNvSpPr>
              <p:nvPr/>
            </p:nvSpPr>
            <p:spPr bwMode="auto">
              <a:xfrm>
                <a:off x="1536" y="1008"/>
                <a:ext cx="0" cy="1920"/>
              </a:xfrm>
              <a:prstGeom prst="line">
                <a:avLst/>
              </a:prstGeom>
              <a:noFill/>
              <a:ln w="9525">
                <a:solidFill>
                  <a:schemeClr val="tx1"/>
                </a:solidFill>
                <a:round/>
                <a:headEnd/>
                <a:tailEnd/>
              </a:ln>
            </p:spPr>
            <p:txBody>
              <a:bodyPr wrap="none" anchor="ctr"/>
              <a:lstStyle/>
              <a:p>
                <a:endParaRPr lang="en-GB" sz="1050"/>
              </a:p>
            </p:txBody>
          </p:sp>
          <p:sp>
            <p:nvSpPr>
              <p:cNvPr id="20" name="Line 5">
                <a:extLst>
                  <a:ext uri="{FF2B5EF4-FFF2-40B4-BE49-F238E27FC236}">
                    <a16:creationId xmlns:a16="http://schemas.microsoft.com/office/drawing/2014/main" id="{BE132EFE-F65E-99E8-4948-E261F646CE63}"/>
                  </a:ext>
                </a:extLst>
              </p:cNvPr>
              <p:cNvSpPr>
                <a:spLocks noChangeShapeType="1"/>
              </p:cNvSpPr>
              <p:nvPr/>
            </p:nvSpPr>
            <p:spPr bwMode="auto">
              <a:xfrm>
                <a:off x="1152" y="2592"/>
                <a:ext cx="1776" cy="0"/>
              </a:xfrm>
              <a:prstGeom prst="line">
                <a:avLst/>
              </a:prstGeom>
              <a:noFill/>
              <a:ln w="9525">
                <a:solidFill>
                  <a:schemeClr val="tx1"/>
                </a:solidFill>
                <a:round/>
                <a:headEnd/>
                <a:tailEnd/>
              </a:ln>
            </p:spPr>
            <p:txBody>
              <a:bodyPr wrap="none" anchor="ctr"/>
              <a:lstStyle/>
              <a:p>
                <a:endParaRPr lang="en-GB" sz="1050"/>
              </a:p>
            </p:txBody>
          </p:sp>
          <p:sp>
            <p:nvSpPr>
              <p:cNvPr id="21" name="Text Box 6">
                <a:extLst>
                  <a:ext uri="{FF2B5EF4-FFF2-40B4-BE49-F238E27FC236}">
                    <a16:creationId xmlns:a16="http://schemas.microsoft.com/office/drawing/2014/main" id="{141C4A6A-2AB2-7FB0-B5AC-EAA03C7E3B37}"/>
                  </a:ext>
                </a:extLst>
              </p:cNvPr>
              <p:cNvSpPr txBox="1">
                <a:spLocks noChangeArrowheads="1"/>
              </p:cNvSpPr>
              <p:nvPr/>
            </p:nvSpPr>
            <p:spPr bwMode="auto">
              <a:xfrm>
                <a:off x="2160" y="2736"/>
                <a:ext cx="960" cy="497"/>
              </a:xfrm>
              <a:prstGeom prst="rect">
                <a:avLst/>
              </a:prstGeom>
              <a:noFill/>
              <a:ln w="9525">
                <a:noFill/>
                <a:miter lim="800000"/>
                <a:headEnd/>
                <a:tailEnd/>
              </a:ln>
            </p:spPr>
            <p:txBody>
              <a:bodyPr wrap="square">
                <a:spAutoFit/>
              </a:bodyPr>
              <a:lstStyle/>
              <a:p>
                <a:pPr eaLnBrk="0" hangingPunct="0">
                  <a:spcBef>
                    <a:spcPct val="50000"/>
                  </a:spcBef>
                </a:pPr>
                <a:r>
                  <a:rPr lang="en-US" sz="1050" dirty="0">
                    <a:latin typeface="Times New Roman" charset="0"/>
                  </a:rPr>
                  <a:t>Brand Liking</a:t>
                </a:r>
              </a:p>
            </p:txBody>
          </p:sp>
          <p:sp>
            <p:nvSpPr>
              <p:cNvPr id="22" name="Text Box 7">
                <a:extLst>
                  <a:ext uri="{FF2B5EF4-FFF2-40B4-BE49-F238E27FC236}">
                    <a16:creationId xmlns:a16="http://schemas.microsoft.com/office/drawing/2014/main" id="{DE9AA6BA-1C01-1D1A-333C-BFD4074E10C6}"/>
                  </a:ext>
                </a:extLst>
              </p:cNvPr>
              <p:cNvSpPr txBox="1">
                <a:spLocks noChangeArrowheads="1"/>
              </p:cNvSpPr>
              <p:nvPr/>
            </p:nvSpPr>
            <p:spPr bwMode="auto">
              <a:xfrm>
                <a:off x="1152" y="1008"/>
                <a:ext cx="240" cy="302"/>
              </a:xfrm>
              <a:prstGeom prst="rect">
                <a:avLst/>
              </a:prstGeom>
              <a:noFill/>
              <a:ln w="9525">
                <a:noFill/>
                <a:miter lim="800000"/>
                <a:headEnd/>
                <a:tailEnd/>
              </a:ln>
            </p:spPr>
            <p:txBody>
              <a:bodyPr>
                <a:spAutoFit/>
              </a:bodyPr>
              <a:lstStyle/>
              <a:p>
                <a:pPr eaLnBrk="0" hangingPunct="0">
                  <a:spcBef>
                    <a:spcPct val="50000"/>
                  </a:spcBef>
                </a:pPr>
                <a:endParaRPr lang="en-US" sz="1050" dirty="0">
                  <a:latin typeface="Times New Roman" charset="0"/>
                </a:endParaRPr>
              </a:p>
            </p:txBody>
          </p:sp>
        </p:grpSp>
        <p:sp>
          <p:nvSpPr>
            <p:cNvPr id="8" name="Text Box 23">
              <a:extLst>
                <a:ext uri="{FF2B5EF4-FFF2-40B4-BE49-F238E27FC236}">
                  <a16:creationId xmlns:a16="http://schemas.microsoft.com/office/drawing/2014/main" id="{10B38EAC-BFC2-855A-E575-13F2E27641C4}"/>
                </a:ext>
              </a:extLst>
            </p:cNvPr>
            <p:cNvSpPr txBox="1">
              <a:spLocks noChangeArrowheads="1"/>
            </p:cNvSpPr>
            <p:nvPr/>
          </p:nvSpPr>
          <p:spPr bwMode="auto">
            <a:xfrm>
              <a:off x="644352" y="1905000"/>
              <a:ext cx="2127448" cy="479227"/>
            </a:xfrm>
            <a:prstGeom prst="rect">
              <a:avLst/>
            </a:prstGeom>
            <a:noFill/>
            <a:ln w="9525">
              <a:noFill/>
              <a:miter lim="800000"/>
              <a:headEnd/>
              <a:tailEnd/>
            </a:ln>
          </p:spPr>
          <p:txBody>
            <a:bodyPr wrap="square">
              <a:spAutoFit/>
            </a:bodyPr>
            <a:lstStyle/>
            <a:p>
              <a:pPr eaLnBrk="0" hangingPunct="0">
                <a:spcBef>
                  <a:spcPct val="50000"/>
                </a:spcBef>
              </a:pPr>
              <a:r>
                <a:rPr lang="en-US" sz="1050" dirty="0">
                  <a:latin typeface="Times New Roman" charset="0"/>
                </a:rPr>
                <a:t>Brand Switching</a:t>
              </a:r>
            </a:p>
          </p:txBody>
        </p:sp>
        <p:sp>
          <p:nvSpPr>
            <p:cNvPr id="10" name="Oval 9">
              <a:extLst>
                <a:ext uri="{FF2B5EF4-FFF2-40B4-BE49-F238E27FC236}">
                  <a16:creationId xmlns:a16="http://schemas.microsoft.com/office/drawing/2014/main" id="{57D6D46B-E184-7D37-C23F-39ACE228F29E}"/>
                </a:ext>
              </a:extLst>
            </p:cNvPr>
            <p:cNvSpPr/>
            <p:nvPr/>
          </p:nvSpPr>
          <p:spPr>
            <a:xfrm>
              <a:off x="2771800" y="2530105"/>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a:p>
          </p:txBody>
        </p:sp>
        <p:sp>
          <p:nvSpPr>
            <p:cNvPr id="12" name="Oval 11">
              <a:extLst>
                <a:ext uri="{FF2B5EF4-FFF2-40B4-BE49-F238E27FC236}">
                  <a16:creationId xmlns:a16="http://schemas.microsoft.com/office/drawing/2014/main" id="{843308FA-B489-3796-235C-E3BB7B568969}"/>
                </a:ext>
              </a:extLst>
            </p:cNvPr>
            <p:cNvSpPr/>
            <p:nvPr/>
          </p:nvSpPr>
          <p:spPr>
            <a:xfrm>
              <a:off x="2843808" y="2818137"/>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a:p>
          </p:txBody>
        </p:sp>
        <p:sp>
          <p:nvSpPr>
            <p:cNvPr id="13" name="Oval 12">
              <a:extLst>
                <a:ext uri="{FF2B5EF4-FFF2-40B4-BE49-F238E27FC236}">
                  <a16:creationId xmlns:a16="http://schemas.microsoft.com/office/drawing/2014/main" id="{56946995-7EF8-1DB5-44A4-387DBF36FBB5}"/>
                </a:ext>
              </a:extLst>
            </p:cNvPr>
            <p:cNvSpPr/>
            <p:nvPr/>
          </p:nvSpPr>
          <p:spPr>
            <a:xfrm>
              <a:off x="3275856" y="2962153"/>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a:p>
          </p:txBody>
        </p:sp>
        <p:sp>
          <p:nvSpPr>
            <p:cNvPr id="14" name="Oval 13">
              <a:extLst>
                <a:ext uri="{FF2B5EF4-FFF2-40B4-BE49-F238E27FC236}">
                  <a16:creationId xmlns:a16="http://schemas.microsoft.com/office/drawing/2014/main" id="{62D853A8-30FA-0FBD-11E9-F0F5B81ECD61}"/>
                </a:ext>
              </a:extLst>
            </p:cNvPr>
            <p:cNvSpPr/>
            <p:nvPr/>
          </p:nvSpPr>
          <p:spPr>
            <a:xfrm>
              <a:off x="2987824" y="3178177"/>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a:p>
          </p:txBody>
        </p:sp>
        <p:sp>
          <p:nvSpPr>
            <p:cNvPr id="15" name="Oval 14">
              <a:extLst>
                <a:ext uri="{FF2B5EF4-FFF2-40B4-BE49-F238E27FC236}">
                  <a16:creationId xmlns:a16="http://schemas.microsoft.com/office/drawing/2014/main" id="{7B395B5C-13D6-B037-C77C-4F5698B0811C}"/>
                </a:ext>
              </a:extLst>
            </p:cNvPr>
            <p:cNvSpPr/>
            <p:nvPr/>
          </p:nvSpPr>
          <p:spPr>
            <a:xfrm>
              <a:off x="3419872" y="3322193"/>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a:p>
          </p:txBody>
        </p:sp>
        <p:sp>
          <p:nvSpPr>
            <p:cNvPr id="16" name="Oval 15">
              <a:extLst>
                <a:ext uri="{FF2B5EF4-FFF2-40B4-BE49-F238E27FC236}">
                  <a16:creationId xmlns:a16="http://schemas.microsoft.com/office/drawing/2014/main" id="{F96820CC-7751-B08B-9F1B-0318BF73BA8A}"/>
                </a:ext>
              </a:extLst>
            </p:cNvPr>
            <p:cNvSpPr/>
            <p:nvPr/>
          </p:nvSpPr>
          <p:spPr>
            <a:xfrm>
              <a:off x="3923928" y="3538217"/>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a:p>
          </p:txBody>
        </p:sp>
        <p:sp>
          <p:nvSpPr>
            <p:cNvPr id="17" name="Oval 16">
              <a:extLst>
                <a:ext uri="{FF2B5EF4-FFF2-40B4-BE49-F238E27FC236}">
                  <a16:creationId xmlns:a16="http://schemas.microsoft.com/office/drawing/2014/main" id="{7A04134E-332A-0D6D-9C16-36966EED62CD}"/>
                </a:ext>
              </a:extLst>
            </p:cNvPr>
            <p:cNvSpPr/>
            <p:nvPr/>
          </p:nvSpPr>
          <p:spPr>
            <a:xfrm>
              <a:off x="3779912" y="3250185"/>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a:p>
          </p:txBody>
        </p:sp>
        <p:sp>
          <p:nvSpPr>
            <p:cNvPr id="18" name="Oval 17">
              <a:extLst>
                <a:ext uri="{FF2B5EF4-FFF2-40B4-BE49-F238E27FC236}">
                  <a16:creationId xmlns:a16="http://schemas.microsoft.com/office/drawing/2014/main" id="{8B3108C0-8AB2-398C-AA1F-201A09AF9F98}"/>
                </a:ext>
              </a:extLst>
            </p:cNvPr>
            <p:cNvSpPr/>
            <p:nvPr/>
          </p:nvSpPr>
          <p:spPr>
            <a:xfrm>
              <a:off x="4283968" y="3826249"/>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grpSp>
    </p:spTree>
    <p:extLst>
      <p:ext uri="{BB962C8B-B14F-4D97-AF65-F5344CB8AC3E}">
        <p14:creationId xmlns:p14="http://schemas.microsoft.com/office/powerpoint/2010/main" val="9569804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A03D0-0FF3-2809-C18A-55DC21C6170B}"/>
              </a:ext>
            </a:extLst>
          </p:cNvPr>
          <p:cNvSpPr>
            <a:spLocks noGrp="1"/>
          </p:cNvSpPr>
          <p:nvPr>
            <p:ph type="title"/>
          </p:nvPr>
        </p:nvSpPr>
        <p:spPr/>
        <p:txBody>
          <a:bodyPr/>
          <a:lstStyle/>
          <a:p>
            <a:r>
              <a:rPr lang="en-GB" dirty="0">
                <a:solidFill>
                  <a:srgbClr val="FF0000"/>
                </a:solidFill>
              </a:rPr>
              <a:t>Scatter Plot</a:t>
            </a:r>
          </a:p>
        </p:txBody>
      </p:sp>
      <p:sp>
        <p:nvSpPr>
          <p:cNvPr id="5" name="TextBox 4">
            <a:extLst>
              <a:ext uri="{FF2B5EF4-FFF2-40B4-BE49-F238E27FC236}">
                <a16:creationId xmlns:a16="http://schemas.microsoft.com/office/drawing/2014/main" id="{58BDCC93-68E7-384B-B40B-DAE611F43746}"/>
              </a:ext>
            </a:extLst>
          </p:cNvPr>
          <p:cNvSpPr txBox="1"/>
          <p:nvPr/>
        </p:nvSpPr>
        <p:spPr>
          <a:xfrm>
            <a:off x="956441" y="1510889"/>
            <a:ext cx="9259614" cy="369332"/>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In inspecting a scatter plot, there are four points that we need to pay attention to:</a:t>
            </a:r>
            <a:endParaRPr lang="en-GB" dirty="0"/>
          </a:p>
        </p:txBody>
      </p:sp>
      <p:sp>
        <p:nvSpPr>
          <p:cNvPr id="4" name="TextBox 3">
            <a:extLst>
              <a:ext uri="{FF2B5EF4-FFF2-40B4-BE49-F238E27FC236}">
                <a16:creationId xmlns:a16="http://schemas.microsoft.com/office/drawing/2014/main" id="{6B421E27-D04C-4137-D0BE-3192C89E7DF0}"/>
              </a:ext>
            </a:extLst>
          </p:cNvPr>
          <p:cNvSpPr txBox="1"/>
          <p:nvPr/>
        </p:nvSpPr>
        <p:spPr>
          <a:xfrm>
            <a:off x="956441" y="2132864"/>
            <a:ext cx="6096000" cy="369332"/>
          </a:xfrm>
          <a:prstGeom prst="rect">
            <a:avLst/>
          </a:prstGeom>
          <a:noFill/>
        </p:spPr>
        <p:txBody>
          <a:bodyPr wrap="square">
            <a:spAutoFit/>
          </a:bodyPr>
          <a:lstStyle/>
          <a:p>
            <a:pPr algn="l">
              <a:buFont typeface="+mj-lt"/>
              <a:buAutoNum type="arabicPeriod" startAt="3"/>
            </a:pPr>
            <a:r>
              <a:rPr lang="en-GB" i="0" u="none" strike="noStrike" dirty="0">
                <a:solidFill>
                  <a:srgbClr val="000000"/>
                </a:solidFill>
                <a:effectLst/>
                <a:latin typeface="Source Sans Pro" panose="020B0503030403020204" pitchFamily="34" charset="0"/>
              </a:rPr>
              <a:t> </a:t>
            </a:r>
            <a:r>
              <a:rPr lang="en-GB" b="1" i="0" u="none" strike="noStrike" dirty="0">
                <a:solidFill>
                  <a:srgbClr val="000000"/>
                </a:solidFill>
                <a:effectLst/>
                <a:latin typeface="Source Sans Pro" panose="020B0503030403020204" pitchFamily="34" charset="0"/>
              </a:rPr>
              <a:t>Strength</a:t>
            </a:r>
            <a:r>
              <a:rPr lang="en-GB" b="0" i="0" u="none" strike="noStrike" dirty="0">
                <a:solidFill>
                  <a:srgbClr val="000000"/>
                </a:solidFill>
                <a:effectLst/>
                <a:latin typeface="Source Sans Pro" panose="020B0503030403020204" pitchFamily="34" charset="0"/>
              </a:rPr>
              <a:t> of the relationship. How scattered are the points?</a:t>
            </a:r>
          </a:p>
        </p:txBody>
      </p:sp>
      <p:sp>
        <p:nvSpPr>
          <p:cNvPr id="8" name="TextBox 7">
            <a:extLst>
              <a:ext uri="{FF2B5EF4-FFF2-40B4-BE49-F238E27FC236}">
                <a16:creationId xmlns:a16="http://schemas.microsoft.com/office/drawing/2014/main" id="{1AAB9BFE-F649-C6CC-13CF-96E5B24DBE62}"/>
              </a:ext>
            </a:extLst>
          </p:cNvPr>
          <p:cNvSpPr txBox="1"/>
          <p:nvPr/>
        </p:nvSpPr>
        <p:spPr>
          <a:xfrm>
            <a:off x="8103475" y="2297376"/>
            <a:ext cx="2585545" cy="2308324"/>
          </a:xfrm>
          <a:prstGeom prst="rect">
            <a:avLst/>
          </a:prstGeom>
          <a:noFill/>
        </p:spPr>
        <p:txBody>
          <a:bodyPr wrap="square">
            <a:spAutoFit/>
          </a:bodyPr>
          <a:lstStyle/>
          <a:p>
            <a:r>
              <a:rPr lang="en-GB" dirty="0">
                <a:solidFill>
                  <a:srgbClr val="000000"/>
                </a:solidFill>
                <a:latin typeface="Source Sans Pro" panose="020B0503030403020204" pitchFamily="34" charset="0"/>
              </a:rPr>
              <a:t>T</a:t>
            </a:r>
            <a:r>
              <a:rPr lang="en-GB" b="0" i="0" u="none" strike="noStrike" dirty="0">
                <a:solidFill>
                  <a:srgbClr val="000000"/>
                </a:solidFill>
                <a:effectLst/>
                <a:latin typeface="Source Sans Pro" panose="020B0503030403020204" pitchFamily="34" charset="0"/>
              </a:rPr>
              <a:t>he relationship described by the left graph is stronger than that of the right graph because the points on the left graph is less scattered than those of the right graph.</a:t>
            </a:r>
            <a:endParaRPr lang="en-GB" dirty="0"/>
          </a:p>
        </p:txBody>
      </p:sp>
      <p:grpSp>
        <p:nvGrpSpPr>
          <p:cNvPr id="6" name="Group 5">
            <a:extLst>
              <a:ext uri="{FF2B5EF4-FFF2-40B4-BE49-F238E27FC236}">
                <a16:creationId xmlns:a16="http://schemas.microsoft.com/office/drawing/2014/main" id="{9D2DBE7E-7055-E389-A261-0362AAFBF913}"/>
              </a:ext>
            </a:extLst>
          </p:cNvPr>
          <p:cNvGrpSpPr/>
          <p:nvPr/>
        </p:nvGrpSpPr>
        <p:grpSpPr>
          <a:xfrm>
            <a:off x="296101" y="2919351"/>
            <a:ext cx="7807374" cy="3426621"/>
            <a:chOff x="678657" y="2132856"/>
            <a:chExt cx="7807374" cy="3426621"/>
          </a:xfrm>
        </p:grpSpPr>
        <p:grpSp>
          <p:nvGrpSpPr>
            <p:cNvPr id="7" name="Group 3">
              <a:extLst>
                <a:ext uri="{FF2B5EF4-FFF2-40B4-BE49-F238E27FC236}">
                  <a16:creationId xmlns:a16="http://schemas.microsoft.com/office/drawing/2014/main" id="{457C7CDC-6D32-7D62-0765-7CD8D1958379}"/>
                </a:ext>
              </a:extLst>
            </p:cNvPr>
            <p:cNvGrpSpPr>
              <a:grpSpLocks/>
            </p:cNvGrpSpPr>
            <p:nvPr/>
          </p:nvGrpSpPr>
          <p:grpSpPr bwMode="auto">
            <a:xfrm>
              <a:off x="678657" y="2192388"/>
              <a:ext cx="4324350" cy="3367089"/>
              <a:chOff x="1006" y="929"/>
              <a:chExt cx="2724" cy="2121"/>
            </a:xfrm>
          </p:grpSpPr>
          <p:sp>
            <p:nvSpPr>
              <p:cNvPr id="34" name="Line 4">
                <a:extLst>
                  <a:ext uri="{FF2B5EF4-FFF2-40B4-BE49-F238E27FC236}">
                    <a16:creationId xmlns:a16="http://schemas.microsoft.com/office/drawing/2014/main" id="{B61E028B-4A6B-D959-0514-3C9680EF5BBE}"/>
                  </a:ext>
                </a:extLst>
              </p:cNvPr>
              <p:cNvSpPr>
                <a:spLocks noChangeShapeType="1"/>
              </p:cNvSpPr>
              <p:nvPr/>
            </p:nvSpPr>
            <p:spPr bwMode="auto">
              <a:xfrm>
                <a:off x="1536" y="1008"/>
                <a:ext cx="0" cy="1920"/>
              </a:xfrm>
              <a:prstGeom prst="line">
                <a:avLst/>
              </a:prstGeom>
              <a:noFill/>
              <a:ln w="9525">
                <a:solidFill>
                  <a:schemeClr val="tx1"/>
                </a:solidFill>
                <a:round/>
                <a:headEnd/>
                <a:tailEnd/>
              </a:ln>
            </p:spPr>
            <p:txBody>
              <a:bodyPr wrap="none" anchor="ctr"/>
              <a:lstStyle/>
              <a:p>
                <a:endParaRPr lang="en-GB"/>
              </a:p>
            </p:txBody>
          </p:sp>
          <p:sp>
            <p:nvSpPr>
              <p:cNvPr id="35" name="Line 5">
                <a:extLst>
                  <a:ext uri="{FF2B5EF4-FFF2-40B4-BE49-F238E27FC236}">
                    <a16:creationId xmlns:a16="http://schemas.microsoft.com/office/drawing/2014/main" id="{755DA4E8-CD4D-DFBE-0D8D-930E76E2C310}"/>
                  </a:ext>
                </a:extLst>
              </p:cNvPr>
              <p:cNvSpPr>
                <a:spLocks noChangeShapeType="1"/>
              </p:cNvSpPr>
              <p:nvPr/>
            </p:nvSpPr>
            <p:spPr bwMode="auto">
              <a:xfrm>
                <a:off x="1152" y="2592"/>
                <a:ext cx="1776" cy="0"/>
              </a:xfrm>
              <a:prstGeom prst="line">
                <a:avLst/>
              </a:prstGeom>
              <a:noFill/>
              <a:ln w="9525">
                <a:solidFill>
                  <a:schemeClr val="tx1"/>
                </a:solidFill>
                <a:round/>
                <a:headEnd/>
                <a:tailEnd/>
              </a:ln>
            </p:spPr>
            <p:txBody>
              <a:bodyPr wrap="none" anchor="ctr"/>
              <a:lstStyle/>
              <a:p>
                <a:endParaRPr lang="en-GB"/>
              </a:p>
            </p:txBody>
          </p:sp>
          <p:sp>
            <p:nvSpPr>
              <p:cNvPr id="36" name="Text Box 6">
                <a:extLst>
                  <a:ext uri="{FF2B5EF4-FFF2-40B4-BE49-F238E27FC236}">
                    <a16:creationId xmlns:a16="http://schemas.microsoft.com/office/drawing/2014/main" id="{64069FC4-463A-A23E-F6AA-11E853C1AAA9}"/>
                  </a:ext>
                </a:extLst>
              </p:cNvPr>
              <p:cNvSpPr txBox="1">
                <a:spLocks noChangeArrowheads="1"/>
              </p:cNvSpPr>
              <p:nvPr/>
            </p:nvSpPr>
            <p:spPr bwMode="auto">
              <a:xfrm>
                <a:off x="2290" y="2643"/>
                <a:ext cx="1440" cy="407"/>
              </a:xfrm>
              <a:prstGeom prst="rect">
                <a:avLst/>
              </a:prstGeom>
              <a:noFill/>
              <a:ln w="9525">
                <a:noFill/>
                <a:miter lim="800000"/>
                <a:headEnd/>
                <a:tailEnd/>
              </a:ln>
            </p:spPr>
            <p:txBody>
              <a:bodyPr wrap="square">
                <a:spAutoFit/>
              </a:bodyPr>
              <a:lstStyle/>
              <a:p>
                <a:pPr eaLnBrk="0" hangingPunct="0">
                  <a:spcBef>
                    <a:spcPct val="50000"/>
                  </a:spcBef>
                </a:pPr>
                <a:r>
                  <a:rPr lang="en-US">
                    <a:latin typeface="Times New Roman" charset="0"/>
                  </a:rPr>
                  <a:t>Advertising expenditure</a:t>
                </a:r>
                <a:endParaRPr lang="en-US" dirty="0">
                  <a:latin typeface="Times New Roman" charset="0"/>
                </a:endParaRPr>
              </a:p>
            </p:txBody>
          </p:sp>
          <p:sp>
            <p:nvSpPr>
              <p:cNvPr id="37" name="Text Box 7">
                <a:extLst>
                  <a:ext uri="{FF2B5EF4-FFF2-40B4-BE49-F238E27FC236}">
                    <a16:creationId xmlns:a16="http://schemas.microsoft.com/office/drawing/2014/main" id="{1C05CC79-C4FC-8528-EE93-95DEBB31E3F9}"/>
                  </a:ext>
                </a:extLst>
              </p:cNvPr>
              <p:cNvSpPr txBox="1">
                <a:spLocks noChangeArrowheads="1"/>
              </p:cNvSpPr>
              <p:nvPr/>
            </p:nvSpPr>
            <p:spPr bwMode="auto">
              <a:xfrm>
                <a:off x="1006" y="929"/>
                <a:ext cx="529" cy="233"/>
              </a:xfrm>
              <a:prstGeom prst="rect">
                <a:avLst/>
              </a:prstGeom>
              <a:noFill/>
              <a:ln w="9525">
                <a:noFill/>
                <a:miter lim="800000"/>
                <a:headEnd/>
                <a:tailEnd/>
              </a:ln>
            </p:spPr>
            <p:txBody>
              <a:bodyPr wrap="square">
                <a:spAutoFit/>
              </a:bodyPr>
              <a:lstStyle/>
              <a:p>
                <a:pPr eaLnBrk="0" hangingPunct="0">
                  <a:spcBef>
                    <a:spcPct val="50000"/>
                  </a:spcBef>
                </a:pPr>
                <a:r>
                  <a:rPr lang="en-US">
                    <a:latin typeface="Times New Roman" charset="0"/>
                  </a:rPr>
                  <a:t>Sales</a:t>
                </a:r>
                <a:endParaRPr lang="en-US" dirty="0">
                  <a:latin typeface="Times New Roman" charset="0"/>
                </a:endParaRPr>
              </a:p>
            </p:txBody>
          </p:sp>
        </p:grpSp>
        <p:sp>
          <p:nvSpPr>
            <p:cNvPr id="9" name="Oval 8">
              <a:extLst>
                <a:ext uri="{FF2B5EF4-FFF2-40B4-BE49-F238E27FC236}">
                  <a16:creationId xmlns:a16="http://schemas.microsoft.com/office/drawing/2014/main" id="{80BB239A-EB22-2BD3-FB98-3998F6774744}"/>
                </a:ext>
              </a:extLst>
            </p:cNvPr>
            <p:cNvSpPr/>
            <p:nvPr/>
          </p:nvSpPr>
          <p:spPr>
            <a:xfrm>
              <a:off x="2357488" y="3714552"/>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val 9">
              <a:extLst>
                <a:ext uri="{FF2B5EF4-FFF2-40B4-BE49-F238E27FC236}">
                  <a16:creationId xmlns:a16="http://schemas.microsoft.com/office/drawing/2014/main" id="{196DF086-BF10-6608-C13F-74714A981EB3}"/>
                </a:ext>
              </a:extLst>
            </p:cNvPr>
            <p:cNvSpPr/>
            <p:nvPr/>
          </p:nvSpPr>
          <p:spPr>
            <a:xfrm>
              <a:off x="1925440" y="4002584"/>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val 10">
              <a:extLst>
                <a:ext uri="{FF2B5EF4-FFF2-40B4-BE49-F238E27FC236}">
                  <a16:creationId xmlns:a16="http://schemas.microsoft.com/office/drawing/2014/main" id="{115FC39A-6138-2C8E-2CC0-FCFA743C1F35}"/>
                </a:ext>
              </a:extLst>
            </p:cNvPr>
            <p:cNvSpPr/>
            <p:nvPr/>
          </p:nvSpPr>
          <p:spPr>
            <a:xfrm>
              <a:off x="2357488" y="4002584"/>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val 11">
              <a:extLst>
                <a:ext uri="{FF2B5EF4-FFF2-40B4-BE49-F238E27FC236}">
                  <a16:creationId xmlns:a16="http://schemas.microsoft.com/office/drawing/2014/main" id="{B1617DFF-1556-E990-59D0-3E6B3E50FD96}"/>
                </a:ext>
              </a:extLst>
            </p:cNvPr>
            <p:cNvSpPr/>
            <p:nvPr/>
          </p:nvSpPr>
          <p:spPr>
            <a:xfrm>
              <a:off x="2501504" y="3498528"/>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a:extLst>
                <a:ext uri="{FF2B5EF4-FFF2-40B4-BE49-F238E27FC236}">
                  <a16:creationId xmlns:a16="http://schemas.microsoft.com/office/drawing/2014/main" id="{4053D58A-6195-80E7-0958-C0AC93F1DC5D}"/>
                </a:ext>
              </a:extLst>
            </p:cNvPr>
            <p:cNvSpPr/>
            <p:nvPr/>
          </p:nvSpPr>
          <p:spPr>
            <a:xfrm>
              <a:off x="2717528" y="3714552"/>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val 13">
              <a:extLst>
                <a:ext uri="{FF2B5EF4-FFF2-40B4-BE49-F238E27FC236}">
                  <a16:creationId xmlns:a16="http://schemas.microsoft.com/office/drawing/2014/main" id="{739B5052-6400-C8E0-15D8-11622BBA92C7}"/>
                </a:ext>
              </a:extLst>
            </p:cNvPr>
            <p:cNvSpPr/>
            <p:nvPr/>
          </p:nvSpPr>
          <p:spPr>
            <a:xfrm>
              <a:off x="2861544" y="3138488"/>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val 14">
              <a:extLst>
                <a:ext uri="{FF2B5EF4-FFF2-40B4-BE49-F238E27FC236}">
                  <a16:creationId xmlns:a16="http://schemas.microsoft.com/office/drawing/2014/main" id="{11D87EAB-7774-44C7-4382-0D864A588EA3}"/>
                </a:ext>
              </a:extLst>
            </p:cNvPr>
            <p:cNvSpPr/>
            <p:nvPr/>
          </p:nvSpPr>
          <p:spPr>
            <a:xfrm>
              <a:off x="3005560" y="3498528"/>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val 15">
              <a:extLst>
                <a:ext uri="{FF2B5EF4-FFF2-40B4-BE49-F238E27FC236}">
                  <a16:creationId xmlns:a16="http://schemas.microsoft.com/office/drawing/2014/main" id="{F0B759DA-B17B-A4AA-4BFF-0A969BBDC189}"/>
                </a:ext>
              </a:extLst>
            </p:cNvPr>
            <p:cNvSpPr/>
            <p:nvPr/>
          </p:nvSpPr>
          <p:spPr>
            <a:xfrm>
              <a:off x="1925440" y="4362624"/>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val 16">
              <a:extLst>
                <a:ext uri="{FF2B5EF4-FFF2-40B4-BE49-F238E27FC236}">
                  <a16:creationId xmlns:a16="http://schemas.microsoft.com/office/drawing/2014/main" id="{167BCC27-904C-9FFC-E8F7-C33E3E67798F}"/>
                </a:ext>
              </a:extLst>
            </p:cNvPr>
            <p:cNvSpPr/>
            <p:nvPr/>
          </p:nvSpPr>
          <p:spPr>
            <a:xfrm>
              <a:off x="3365600" y="2706440"/>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Oval 17">
              <a:extLst>
                <a:ext uri="{FF2B5EF4-FFF2-40B4-BE49-F238E27FC236}">
                  <a16:creationId xmlns:a16="http://schemas.microsoft.com/office/drawing/2014/main" id="{1BFE9D0B-76F7-5286-E25F-D8953F8C2109}"/>
                </a:ext>
              </a:extLst>
            </p:cNvPr>
            <p:cNvSpPr/>
            <p:nvPr/>
          </p:nvSpPr>
          <p:spPr>
            <a:xfrm>
              <a:off x="3365600" y="3066480"/>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9" name="Group 3">
              <a:extLst>
                <a:ext uri="{FF2B5EF4-FFF2-40B4-BE49-F238E27FC236}">
                  <a16:creationId xmlns:a16="http://schemas.microsoft.com/office/drawing/2014/main" id="{0D7B8D12-1611-ABA3-B396-6EE5C6EF8845}"/>
                </a:ext>
              </a:extLst>
            </p:cNvPr>
            <p:cNvGrpSpPr>
              <a:grpSpLocks/>
            </p:cNvGrpSpPr>
            <p:nvPr/>
          </p:nvGrpSpPr>
          <p:grpSpPr bwMode="auto">
            <a:xfrm>
              <a:off x="4942880" y="2245792"/>
              <a:ext cx="2819400" cy="3048000"/>
              <a:chOff x="1152" y="1008"/>
              <a:chExt cx="1776" cy="1920"/>
            </a:xfrm>
          </p:grpSpPr>
          <p:sp>
            <p:nvSpPr>
              <p:cNvPr id="32" name="Line 4">
                <a:extLst>
                  <a:ext uri="{FF2B5EF4-FFF2-40B4-BE49-F238E27FC236}">
                    <a16:creationId xmlns:a16="http://schemas.microsoft.com/office/drawing/2014/main" id="{2C09BD39-7BBC-D859-8311-A783C9EA8D36}"/>
                  </a:ext>
                </a:extLst>
              </p:cNvPr>
              <p:cNvSpPr>
                <a:spLocks noChangeShapeType="1"/>
              </p:cNvSpPr>
              <p:nvPr/>
            </p:nvSpPr>
            <p:spPr bwMode="auto">
              <a:xfrm>
                <a:off x="1536" y="1008"/>
                <a:ext cx="0" cy="1920"/>
              </a:xfrm>
              <a:prstGeom prst="line">
                <a:avLst/>
              </a:prstGeom>
              <a:noFill/>
              <a:ln w="9525">
                <a:solidFill>
                  <a:schemeClr val="tx1"/>
                </a:solidFill>
                <a:round/>
                <a:headEnd/>
                <a:tailEnd/>
              </a:ln>
            </p:spPr>
            <p:txBody>
              <a:bodyPr wrap="none" anchor="ctr"/>
              <a:lstStyle/>
              <a:p>
                <a:endParaRPr lang="en-GB"/>
              </a:p>
            </p:txBody>
          </p:sp>
          <p:sp>
            <p:nvSpPr>
              <p:cNvPr id="33" name="Line 5">
                <a:extLst>
                  <a:ext uri="{FF2B5EF4-FFF2-40B4-BE49-F238E27FC236}">
                    <a16:creationId xmlns:a16="http://schemas.microsoft.com/office/drawing/2014/main" id="{ED35728D-0E3C-E4B3-FC38-1C06E9B8A2F4}"/>
                  </a:ext>
                </a:extLst>
              </p:cNvPr>
              <p:cNvSpPr>
                <a:spLocks noChangeShapeType="1"/>
              </p:cNvSpPr>
              <p:nvPr/>
            </p:nvSpPr>
            <p:spPr bwMode="auto">
              <a:xfrm>
                <a:off x="1152" y="2592"/>
                <a:ext cx="1776" cy="0"/>
              </a:xfrm>
              <a:prstGeom prst="line">
                <a:avLst/>
              </a:prstGeom>
              <a:noFill/>
              <a:ln w="9525">
                <a:solidFill>
                  <a:schemeClr val="tx1"/>
                </a:solidFill>
                <a:round/>
                <a:headEnd/>
                <a:tailEnd/>
              </a:ln>
            </p:spPr>
            <p:txBody>
              <a:bodyPr wrap="none" anchor="ctr"/>
              <a:lstStyle/>
              <a:p>
                <a:endParaRPr lang="en-GB"/>
              </a:p>
            </p:txBody>
          </p:sp>
        </p:grpSp>
        <p:sp>
          <p:nvSpPr>
            <p:cNvPr id="20" name="Oval 19">
              <a:extLst>
                <a:ext uri="{FF2B5EF4-FFF2-40B4-BE49-F238E27FC236}">
                  <a16:creationId xmlns:a16="http://schemas.microsoft.com/office/drawing/2014/main" id="{C04A6D6E-537B-304E-8398-910E46BC3281}"/>
                </a:ext>
              </a:extLst>
            </p:cNvPr>
            <p:cNvSpPr/>
            <p:nvPr/>
          </p:nvSpPr>
          <p:spPr>
            <a:xfrm>
              <a:off x="6548760" y="3109888"/>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val 20">
              <a:extLst>
                <a:ext uri="{FF2B5EF4-FFF2-40B4-BE49-F238E27FC236}">
                  <a16:creationId xmlns:a16="http://schemas.microsoft.com/office/drawing/2014/main" id="{19E7B693-A83A-50B0-8FD4-E5C5AF6579D0}"/>
                </a:ext>
              </a:extLst>
            </p:cNvPr>
            <p:cNvSpPr/>
            <p:nvPr/>
          </p:nvSpPr>
          <p:spPr>
            <a:xfrm>
              <a:off x="6188720" y="3541936"/>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val 21">
              <a:extLst>
                <a:ext uri="{FF2B5EF4-FFF2-40B4-BE49-F238E27FC236}">
                  <a16:creationId xmlns:a16="http://schemas.microsoft.com/office/drawing/2014/main" id="{0A6884E4-4126-691F-CFA3-E289C61E3858}"/>
                </a:ext>
              </a:extLst>
            </p:cNvPr>
            <p:cNvSpPr/>
            <p:nvPr/>
          </p:nvSpPr>
          <p:spPr>
            <a:xfrm>
              <a:off x="6620768" y="4406032"/>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9609D1A9-225F-FA36-F0AA-6FE772913871}"/>
                </a:ext>
              </a:extLst>
            </p:cNvPr>
            <p:cNvSpPr/>
            <p:nvPr/>
          </p:nvSpPr>
          <p:spPr>
            <a:xfrm>
              <a:off x="7196832" y="2965872"/>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B8A1A048-B790-758E-2756-26762CBC7628}"/>
                </a:ext>
              </a:extLst>
            </p:cNvPr>
            <p:cNvSpPr/>
            <p:nvPr/>
          </p:nvSpPr>
          <p:spPr>
            <a:xfrm>
              <a:off x="7124824" y="3829968"/>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5EB63DE8-37F7-C7D0-B618-EA0C5EC29776}"/>
                </a:ext>
              </a:extLst>
            </p:cNvPr>
            <p:cNvSpPr/>
            <p:nvPr/>
          </p:nvSpPr>
          <p:spPr>
            <a:xfrm>
              <a:off x="6980808" y="2461816"/>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Oval 25">
              <a:extLst>
                <a:ext uri="{FF2B5EF4-FFF2-40B4-BE49-F238E27FC236}">
                  <a16:creationId xmlns:a16="http://schemas.microsoft.com/office/drawing/2014/main" id="{961D9D69-A956-550C-544A-7CD29448DDD0}"/>
                </a:ext>
              </a:extLst>
            </p:cNvPr>
            <p:cNvSpPr/>
            <p:nvPr/>
          </p:nvSpPr>
          <p:spPr>
            <a:xfrm>
              <a:off x="7772896" y="3325912"/>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val 26">
              <a:extLst>
                <a:ext uri="{FF2B5EF4-FFF2-40B4-BE49-F238E27FC236}">
                  <a16:creationId xmlns:a16="http://schemas.microsoft.com/office/drawing/2014/main" id="{5ECAB5D9-BED7-3C29-20C2-C9A68E8ED9B8}"/>
                </a:ext>
              </a:extLst>
            </p:cNvPr>
            <p:cNvSpPr/>
            <p:nvPr/>
          </p:nvSpPr>
          <p:spPr>
            <a:xfrm>
              <a:off x="5957888" y="4290616"/>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val 27">
              <a:extLst>
                <a:ext uri="{FF2B5EF4-FFF2-40B4-BE49-F238E27FC236}">
                  <a16:creationId xmlns:a16="http://schemas.microsoft.com/office/drawing/2014/main" id="{D688CF87-919A-7347-154E-7523F80570F5}"/>
                </a:ext>
              </a:extLst>
            </p:cNvPr>
            <p:cNvSpPr/>
            <p:nvPr/>
          </p:nvSpPr>
          <p:spPr>
            <a:xfrm>
              <a:off x="7772896" y="2245792"/>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val 28">
              <a:extLst>
                <a:ext uri="{FF2B5EF4-FFF2-40B4-BE49-F238E27FC236}">
                  <a16:creationId xmlns:a16="http://schemas.microsoft.com/office/drawing/2014/main" id="{E35A2F6A-B783-1076-3449-1F919985E3B3}"/>
                </a:ext>
              </a:extLst>
            </p:cNvPr>
            <p:cNvSpPr/>
            <p:nvPr/>
          </p:nvSpPr>
          <p:spPr>
            <a:xfrm>
              <a:off x="7988920" y="2893864"/>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Text Box 6">
              <a:extLst>
                <a:ext uri="{FF2B5EF4-FFF2-40B4-BE49-F238E27FC236}">
                  <a16:creationId xmlns:a16="http://schemas.microsoft.com/office/drawing/2014/main" id="{2EBC9487-621B-F00C-6AF6-14C6293375E8}"/>
                </a:ext>
              </a:extLst>
            </p:cNvPr>
            <p:cNvSpPr txBox="1">
              <a:spLocks noChangeArrowheads="1"/>
            </p:cNvSpPr>
            <p:nvPr/>
          </p:nvSpPr>
          <p:spPr bwMode="auto">
            <a:xfrm>
              <a:off x="7124824" y="4869383"/>
              <a:ext cx="1361207" cy="646113"/>
            </a:xfrm>
            <a:prstGeom prst="rect">
              <a:avLst/>
            </a:prstGeom>
            <a:noFill/>
            <a:ln w="9525">
              <a:noFill/>
              <a:miter lim="800000"/>
              <a:headEnd/>
              <a:tailEnd/>
            </a:ln>
          </p:spPr>
          <p:txBody>
            <a:bodyPr wrap="square">
              <a:spAutoFit/>
            </a:bodyPr>
            <a:lstStyle/>
            <a:p>
              <a:pPr eaLnBrk="0" hangingPunct="0">
                <a:spcBef>
                  <a:spcPct val="50000"/>
                </a:spcBef>
              </a:pPr>
              <a:r>
                <a:rPr lang="en-US">
                  <a:latin typeface="Times New Roman" charset="0"/>
                </a:rPr>
                <a:t>Advertising expenditure</a:t>
              </a:r>
              <a:endParaRPr lang="en-US" dirty="0">
                <a:latin typeface="Times New Roman" charset="0"/>
              </a:endParaRPr>
            </a:p>
          </p:txBody>
        </p:sp>
        <p:sp>
          <p:nvSpPr>
            <p:cNvPr id="31" name="Text Box 7">
              <a:extLst>
                <a:ext uri="{FF2B5EF4-FFF2-40B4-BE49-F238E27FC236}">
                  <a16:creationId xmlns:a16="http://schemas.microsoft.com/office/drawing/2014/main" id="{B15315AE-4F4D-0266-A062-EB4159A878DA}"/>
                </a:ext>
              </a:extLst>
            </p:cNvPr>
            <p:cNvSpPr txBox="1">
              <a:spLocks noChangeArrowheads="1"/>
            </p:cNvSpPr>
            <p:nvPr/>
          </p:nvSpPr>
          <p:spPr bwMode="auto">
            <a:xfrm>
              <a:off x="4709986" y="2132856"/>
              <a:ext cx="839788" cy="369888"/>
            </a:xfrm>
            <a:prstGeom prst="rect">
              <a:avLst/>
            </a:prstGeom>
            <a:noFill/>
            <a:ln w="9525">
              <a:noFill/>
              <a:miter lim="800000"/>
              <a:headEnd/>
              <a:tailEnd/>
            </a:ln>
          </p:spPr>
          <p:txBody>
            <a:bodyPr wrap="square">
              <a:spAutoFit/>
            </a:bodyPr>
            <a:lstStyle/>
            <a:p>
              <a:pPr eaLnBrk="0" hangingPunct="0">
                <a:spcBef>
                  <a:spcPct val="50000"/>
                </a:spcBef>
              </a:pPr>
              <a:r>
                <a:rPr lang="en-US">
                  <a:latin typeface="Times New Roman" charset="0"/>
                </a:rPr>
                <a:t>Sales</a:t>
              </a:r>
              <a:endParaRPr lang="en-US" dirty="0">
                <a:latin typeface="Times New Roman" charset="0"/>
              </a:endParaRPr>
            </a:p>
          </p:txBody>
        </p:sp>
      </p:grpSp>
    </p:spTree>
    <p:extLst>
      <p:ext uri="{BB962C8B-B14F-4D97-AF65-F5344CB8AC3E}">
        <p14:creationId xmlns:p14="http://schemas.microsoft.com/office/powerpoint/2010/main" val="1645744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A03D0-0FF3-2809-C18A-55DC21C6170B}"/>
              </a:ext>
            </a:extLst>
          </p:cNvPr>
          <p:cNvSpPr>
            <a:spLocks noGrp="1"/>
          </p:cNvSpPr>
          <p:nvPr>
            <p:ph type="title"/>
          </p:nvPr>
        </p:nvSpPr>
        <p:spPr/>
        <p:txBody>
          <a:bodyPr/>
          <a:lstStyle/>
          <a:p>
            <a:r>
              <a:rPr lang="en-GB" dirty="0">
                <a:solidFill>
                  <a:srgbClr val="FF0000"/>
                </a:solidFill>
              </a:rPr>
              <a:t>Scatter Plot</a:t>
            </a:r>
          </a:p>
        </p:txBody>
      </p:sp>
      <p:sp>
        <p:nvSpPr>
          <p:cNvPr id="5" name="TextBox 4">
            <a:extLst>
              <a:ext uri="{FF2B5EF4-FFF2-40B4-BE49-F238E27FC236}">
                <a16:creationId xmlns:a16="http://schemas.microsoft.com/office/drawing/2014/main" id="{58BDCC93-68E7-384B-B40B-DAE611F43746}"/>
              </a:ext>
            </a:extLst>
          </p:cNvPr>
          <p:cNvSpPr txBox="1"/>
          <p:nvPr/>
        </p:nvSpPr>
        <p:spPr>
          <a:xfrm>
            <a:off x="956441" y="1510889"/>
            <a:ext cx="9259614" cy="369332"/>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In inspecting a scatter plot, there are four points that we need to pay attention to:</a:t>
            </a:r>
            <a:endParaRPr lang="en-GB" dirty="0"/>
          </a:p>
        </p:txBody>
      </p:sp>
      <p:sp>
        <p:nvSpPr>
          <p:cNvPr id="12" name="TextBox 11">
            <a:extLst>
              <a:ext uri="{FF2B5EF4-FFF2-40B4-BE49-F238E27FC236}">
                <a16:creationId xmlns:a16="http://schemas.microsoft.com/office/drawing/2014/main" id="{A16A4DAC-F2AE-5565-13A3-C9B071BB978B}"/>
              </a:ext>
            </a:extLst>
          </p:cNvPr>
          <p:cNvSpPr txBox="1"/>
          <p:nvPr/>
        </p:nvSpPr>
        <p:spPr>
          <a:xfrm>
            <a:off x="956440" y="2513286"/>
            <a:ext cx="10515599" cy="369332"/>
          </a:xfrm>
          <a:prstGeom prst="rect">
            <a:avLst/>
          </a:prstGeom>
          <a:noFill/>
        </p:spPr>
        <p:txBody>
          <a:bodyPr wrap="square">
            <a:spAutoFit/>
          </a:bodyPr>
          <a:lstStyle/>
          <a:p>
            <a:pPr algn="l">
              <a:buFont typeface="+mj-lt"/>
              <a:buAutoNum type="arabicPeriod" startAt="4"/>
            </a:pPr>
            <a:r>
              <a:rPr lang="en-GB" b="0" i="0" u="none" strike="noStrike" dirty="0">
                <a:solidFill>
                  <a:srgbClr val="000000"/>
                </a:solidFill>
                <a:effectLst/>
                <a:latin typeface="Source Sans Pro" panose="020B0503030403020204" pitchFamily="34" charset="0"/>
              </a:rPr>
              <a:t>Presence of unusual points or </a:t>
            </a:r>
            <a:r>
              <a:rPr lang="en-GB" b="1" i="0" u="none" strike="noStrike" dirty="0">
                <a:solidFill>
                  <a:srgbClr val="000000"/>
                </a:solidFill>
                <a:effectLst/>
                <a:latin typeface="Source Sans Pro" panose="020B0503030403020204" pitchFamily="34" charset="0"/>
              </a:rPr>
              <a:t>outliers</a:t>
            </a:r>
            <a:r>
              <a:rPr lang="en-GB" b="0" i="0" u="none" strike="noStrike" dirty="0">
                <a:solidFill>
                  <a:srgbClr val="000000"/>
                </a:solidFill>
                <a:effectLst/>
                <a:latin typeface="Source Sans Pro" panose="020B0503030403020204" pitchFamily="34" charset="0"/>
              </a:rPr>
              <a:t>. Are there any points that are far from groups of points?</a:t>
            </a:r>
          </a:p>
        </p:txBody>
      </p:sp>
      <p:grpSp>
        <p:nvGrpSpPr>
          <p:cNvPr id="4" name="Group 3">
            <a:extLst>
              <a:ext uri="{FF2B5EF4-FFF2-40B4-BE49-F238E27FC236}">
                <a16:creationId xmlns:a16="http://schemas.microsoft.com/office/drawing/2014/main" id="{6BCDE2B3-CD2F-427D-BCBD-F826A383FD92}"/>
              </a:ext>
            </a:extLst>
          </p:cNvPr>
          <p:cNvGrpSpPr/>
          <p:nvPr/>
        </p:nvGrpSpPr>
        <p:grpSpPr>
          <a:xfrm>
            <a:off x="2323562" y="3429000"/>
            <a:ext cx="5296322" cy="3048000"/>
            <a:chOff x="1724472" y="2060848"/>
            <a:chExt cx="5296322" cy="3048000"/>
          </a:xfrm>
        </p:grpSpPr>
        <p:grpSp>
          <p:nvGrpSpPr>
            <p:cNvPr id="6" name="Group 5">
              <a:extLst>
                <a:ext uri="{FF2B5EF4-FFF2-40B4-BE49-F238E27FC236}">
                  <a16:creationId xmlns:a16="http://schemas.microsoft.com/office/drawing/2014/main" id="{80520823-3E76-6B6E-AF21-D06C4E3BC033}"/>
                </a:ext>
              </a:extLst>
            </p:cNvPr>
            <p:cNvGrpSpPr>
              <a:grpSpLocks/>
            </p:cNvGrpSpPr>
            <p:nvPr/>
          </p:nvGrpSpPr>
          <p:grpSpPr bwMode="auto">
            <a:xfrm>
              <a:off x="2390056" y="2060848"/>
              <a:ext cx="4630738" cy="3048000"/>
              <a:chOff x="1152" y="1008"/>
              <a:chExt cx="2917" cy="1920"/>
            </a:xfrm>
          </p:grpSpPr>
          <p:sp>
            <p:nvSpPr>
              <p:cNvPr id="22" name="Line 4">
                <a:extLst>
                  <a:ext uri="{FF2B5EF4-FFF2-40B4-BE49-F238E27FC236}">
                    <a16:creationId xmlns:a16="http://schemas.microsoft.com/office/drawing/2014/main" id="{43DD9043-A7B3-F18C-D228-1DDB76C77894}"/>
                  </a:ext>
                </a:extLst>
              </p:cNvPr>
              <p:cNvSpPr>
                <a:spLocks noChangeShapeType="1"/>
              </p:cNvSpPr>
              <p:nvPr/>
            </p:nvSpPr>
            <p:spPr bwMode="auto">
              <a:xfrm>
                <a:off x="1536" y="1008"/>
                <a:ext cx="0" cy="1920"/>
              </a:xfrm>
              <a:prstGeom prst="line">
                <a:avLst/>
              </a:prstGeom>
              <a:noFill/>
              <a:ln w="9525">
                <a:solidFill>
                  <a:schemeClr val="tx1"/>
                </a:solidFill>
                <a:round/>
                <a:headEnd/>
                <a:tailEnd/>
              </a:ln>
            </p:spPr>
            <p:txBody>
              <a:bodyPr wrap="none" anchor="ctr"/>
              <a:lstStyle/>
              <a:p>
                <a:endParaRPr lang="en-GB"/>
              </a:p>
            </p:txBody>
          </p:sp>
          <p:sp>
            <p:nvSpPr>
              <p:cNvPr id="23" name="Line 5">
                <a:extLst>
                  <a:ext uri="{FF2B5EF4-FFF2-40B4-BE49-F238E27FC236}">
                    <a16:creationId xmlns:a16="http://schemas.microsoft.com/office/drawing/2014/main" id="{D90577E9-BD6A-E9B0-A71E-B8A8E952B9D6}"/>
                  </a:ext>
                </a:extLst>
              </p:cNvPr>
              <p:cNvSpPr>
                <a:spLocks noChangeShapeType="1"/>
              </p:cNvSpPr>
              <p:nvPr/>
            </p:nvSpPr>
            <p:spPr bwMode="auto">
              <a:xfrm>
                <a:off x="1152" y="2592"/>
                <a:ext cx="2917" cy="4"/>
              </a:xfrm>
              <a:prstGeom prst="line">
                <a:avLst/>
              </a:prstGeom>
              <a:noFill/>
              <a:ln w="9525">
                <a:solidFill>
                  <a:schemeClr val="tx1"/>
                </a:solidFill>
                <a:round/>
                <a:headEnd/>
                <a:tailEnd/>
              </a:ln>
            </p:spPr>
            <p:txBody>
              <a:bodyPr wrap="none" anchor="ctr"/>
              <a:lstStyle/>
              <a:p>
                <a:endParaRPr lang="en-GB"/>
              </a:p>
            </p:txBody>
          </p:sp>
        </p:grpSp>
        <p:sp>
          <p:nvSpPr>
            <p:cNvPr id="7" name="Text Box 23">
              <a:extLst>
                <a:ext uri="{FF2B5EF4-FFF2-40B4-BE49-F238E27FC236}">
                  <a16:creationId xmlns:a16="http://schemas.microsoft.com/office/drawing/2014/main" id="{43D3B34A-000F-E80E-2B07-115987687E24}"/>
                </a:ext>
              </a:extLst>
            </p:cNvPr>
            <p:cNvSpPr txBox="1">
              <a:spLocks noChangeArrowheads="1"/>
            </p:cNvSpPr>
            <p:nvPr/>
          </p:nvSpPr>
          <p:spPr bwMode="auto">
            <a:xfrm>
              <a:off x="4269160" y="4731420"/>
              <a:ext cx="1670986" cy="369332"/>
            </a:xfrm>
            <a:prstGeom prst="rect">
              <a:avLst/>
            </a:prstGeom>
            <a:noFill/>
            <a:ln w="9525">
              <a:noFill/>
              <a:miter lim="800000"/>
              <a:headEnd/>
              <a:tailEnd/>
            </a:ln>
          </p:spPr>
          <p:txBody>
            <a:bodyPr wrap="square">
              <a:spAutoFit/>
            </a:bodyPr>
            <a:lstStyle/>
            <a:p>
              <a:pPr eaLnBrk="0" hangingPunct="0">
                <a:spcBef>
                  <a:spcPct val="50000"/>
                </a:spcBef>
              </a:pPr>
              <a:r>
                <a:rPr lang="en-US" dirty="0">
                  <a:latin typeface="Times New Roman" charset="0"/>
                </a:rPr>
                <a:t>Satisfaction</a:t>
              </a:r>
            </a:p>
          </p:txBody>
        </p:sp>
        <p:sp>
          <p:nvSpPr>
            <p:cNvPr id="8" name="Text Box 24">
              <a:extLst>
                <a:ext uri="{FF2B5EF4-FFF2-40B4-BE49-F238E27FC236}">
                  <a16:creationId xmlns:a16="http://schemas.microsoft.com/office/drawing/2014/main" id="{A63ACD96-75E5-FCE3-4AE1-903B527697B9}"/>
                </a:ext>
              </a:extLst>
            </p:cNvPr>
            <p:cNvSpPr txBox="1">
              <a:spLocks noChangeArrowheads="1"/>
            </p:cNvSpPr>
            <p:nvPr/>
          </p:nvSpPr>
          <p:spPr bwMode="auto">
            <a:xfrm>
              <a:off x="1724472" y="2080156"/>
              <a:ext cx="1752600" cy="369332"/>
            </a:xfrm>
            <a:prstGeom prst="rect">
              <a:avLst/>
            </a:prstGeom>
            <a:noFill/>
            <a:ln w="9525">
              <a:noFill/>
              <a:miter lim="800000"/>
              <a:headEnd/>
              <a:tailEnd/>
            </a:ln>
          </p:spPr>
          <p:txBody>
            <a:bodyPr>
              <a:spAutoFit/>
            </a:bodyPr>
            <a:lstStyle/>
            <a:p>
              <a:pPr eaLnBrk="0" hangingPunct="0">
                <a:spcBef>
                  <a:spcPct val="50000"/>
                </a:spcBef>
              </a:pPr>
              <a:r>
                <a:rPr lang="en-US" dirty="0">
                  <a:latin typeface="Times New Roman" charset="0"/>
                </a:rPr>
                <a:t>Loyalty</a:t>
              </a:r>
            </a:p>
          </p:txBody>
        </p:sp>
        <p:sp>
          <p:nvSpPr>
            <p:cNvPr id="9" name="Oval 8">
              <a:extLst>
                <a:ext uri="{FF2B5EF4-FFF2-40B4-BE49-F238E27FC236}">
                  <a16:creationId xmlns:a16="http://schemas.microsoft.com/office/drawing/2014/main" id="{D7A91907-4B20-42C4-1F03-89C85DB83C0E}"/>
                </a:ext>
              </a:extLst>
            </p:cNvPr>
            <p:cNvSpPr/>
            <p:nvPr/>
          </p:nvSpPr>
          <p:spPr>
            <a:xfrm>
              <a:off x="3837112" y="3457600"/>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val 9">
              <a:extLst>
                <a:ext uri="{FF2B5EF4-FFF2-40B4-BE49-F238E27FC236}">
                  <a16:creationId xmlns:a16="http://schemas.microsoft.com/office/drawing/2014/main" id="{AAABF9D3-B32F-72D4-A81D-5E9DA42D754E}"/>
                </a:ext>
              </a:extLst>
            </p:cNvPr>
            <p:cNvSpPr/>
            <p:nvPr/>
          </p:nvSpPr>
          <p:spPr>
            <a:xfrm>
              <a:off x="3405064" y="3745632"/>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val 10">
              <a:extLst>
                <a:ext uri="{FF2B5EF4-FFF2-40B4-BE49-F238E27FC236}">
                  <a16:creationId xmlns:a16="http://schemas.microsoft.com/office/drawing/2014/main" id="{F517A939-8AD1-21C7-4DF3-63B5D7F729EB}"/>
                </a:ext>
              </a:extLst>
            </p:cNvPr>
            <p:cNvSpPr/>
            <p:nvPr/>
          </p:nvSpPr>
          <p:spPr>
            <a:xfrm>
              <a:off x="3837112" y="3745632"/>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a:extLst>
                <a:ext uri="{FF2B5EF4-FFF2-40B4-BE49-F238E27FC236}">
                  <a16:creationId xmlns:a16="http://schemas.microsoft.com/office/drawing/2014/main" id="{06FFA8C2-53AB-B634-17F1-F4D28129F12E}"/>
                </a:ext>
              </a:extLst>
            </p:cNvPr>
            <p:cNvSpPr/>
            <p:nvPr/>
          </p:nvSpPr>
          <p:spPr>
            <a:xfrm>
              <a:off x="3981128" y="3241576"/>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val 13">
              <a:extLst>
                <a:ext uri="{FF2B5EF4-FFF2-40B4-BE49-F238E27FC236}">
                  <a16:creationId xmlns:a16="http://schemas.microsoft.com/office/drawing/2014/main" id="{43E33A2D-B13C-79EC-4118-680798330907}"/>
                </a:ext>
              </a:extLst>
            </p:cNvPr>
            <p:cNvSpPr/>
            <p:nvPr/>
          </p:nvSpPr>
          <p:spPr>
            <a:xfrm>
              <a:off x="4197152" y="3457600"/>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val 14">
              <a:extLst>
                <a:ext uri="{FF2B5EF4-FFF2-40B4-BE49-F238E27FC236}">
                  <a16:creationId xmlns:a16="http://schemas.microsoft.com/office/drawing/2014/main" id="{E5EBD23A-FD77-F124-1F8A-B754B8944284}"/>
                </a:ext>
              </a:extLst>
            </p:cNvPr>
            <p:cNvSpPr/>
            <p:nvPr/>
          </p:nvSpPr>
          <p:spPr>
            <a:xfrm>
              <a:off x="4341168" y="2881536"/>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val 15">
              <a:extLst>
                <a:ext uri="{FF2B5EF4-FFF2-40B4-BE49-F238E27FC236}">
                  <a16:creationId xmlns:a16="http://schemas.microsoft.com/office/drawing/2014/main" id="{FB5CE6A6-FAAF-D0F6-AEC7-1FD956CC7FCB}"/>
                </a:ext>
              </a:extLst>
            </p:cNvPr>
            <p:cNvSpPr/>
            <p:nvPr/>
          </p:nvSpPr>
          <p:spPr>
            <a:xfrm>
              <a:off x="4485184" y="3241576"/>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val 16">
              <a:extLst>
                <a:ext uri="{FF2B5EF4-FFF2-40B4-BE49-F238E27FC236}">
                  <a16:creationId xmlns:a16="http://schemas.microsoft.com/office/drawing/2014/main" id="{7F1A76DB-7A8D-4C8D-AC53-E040C6CA54C7}"/>
                </a:ext>
              </a:extLst>
            </p:cNvPr>
            <p:cNvSpPr/>
            <p:nvPr/>
          </p:nvSpPr>
          <p:spPr>
            <a:xfrm>
              <a:off x="3405064" y="4105672"/>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Oval 17">
              <a:extLst>
                <a:ext uri="{FF2B5EF4-FFF2-40B4-BE49-F238E27FC236}">
                  <a16:creationId xmlns:a16="http://schemas.microsoft.com/office/drawing/2014/main" id="{C90B9E74-F4D9-CB3E-D1B9-3AC37B37E03D}"/>
                </a:ext>
              </a:extLst>
            </p:cNvPr>
            <p:cNvSpPr/>
            <p:nvPr/>
          </p:nvSpPr>
          <p:spPr>
            <a:xfrm>
              <a:off x="4845224" y="2449488"/>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D598D337-E67F-41D4-BDD7-C9292A142986}"/>
                </a:ext>
              </a:extLst>
            </p:cNvPr>
            <p:cNvSpPr/>
            <p:nvPr/>
          </p:nvSpPr>
          <p:spPr>
            <a:xfrm>
              <a:off x="4845224" y="2809528"/>
              <a:ext cx="144016" cy="144016"/>
            </a:xfrm>
            <a:prstGeom prst="ellipse">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Oval 19">
              <a:extLst>
                <a:ext uri="{FF2B5EF4-FFF2-40B4-BE49-F238E27FC236}">
                  <a16:creationId xmlns:a16="http://schemas.microsoft.com/office/drawing/2014/main" id="{5E00E9E2-BB9F-9E84-D04E-CC35978EAD75}"/>
                </a:ext>
              </a:extLst>
            </p:cNvPr>
            <p:cNvSpPr/>
            <p:nvPr/>
          </p:nvSpPr>
          <p:spPr>
            <a:xfrm>
              <a:off x="6184310" y="3169568"/>
              <a:ext cx="144016" cy="144016"/>
            </a:xfrm>
            <a:prstGeom prst="ellipse">
              <a:avLst/>
            </a:prstGeom>
            <a:no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615D8F0E-A5B4-974E-65FF-FA652AB99B40}"/>
                </a:ext>
              </a:extLst>
            </p:cNvPr>
            <p:cNvSpPr txBox="1"/>
            <p:nvPr/>
          </p:nvSpPr>
          <p:spPr>
            <a:xfrm>
              <a:off x="5925010" y="2752947"/>
              <a:ext cx="806631" cy="369332"/>
            </a:xfrm>
            <a:prstGeom prst="rect">
              <a:avLst/>
            </a:prstGeom>
            <a:noFill/>
          </p:spPr>
          <p:txBody>
            <a:bodyPr wrap="none" rtlCol="0">
              <a:spAutoFit/>
            </a:bodyPr>
            <a:lstStyle/>
            <a:p>
              <a:r>
                <a:rPr lang="en-GB" dirty="0"/>
                <a:t>outlier</a:t>
              </a:r>
            </a:p>
          </p:txBody>
        </p:sp>
      </p:grpSp>
    </p:spTree>
    <p:extLst>
      <p:ext uri="{BB962C8B-B14F-4D97-AF65-F5344CB8AC3E}">
        <p14:creationId xmlns:p14="http://schemas.microsoft.com/office/powerpoint/2010/main" val="366381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A03D0-0FF3-2809-C18A-55DC21C6170B}"/>
              </a:ext>
            </a:extLst>
          </p:cNvPr>
          <p:cNvSpPr>
            <a:spLocks noGrp="1"/>
          </p:cNvSpPr>
          <p:nvPr>
            <p:ph type="title"/>
          </p:nvPr>
        </p:nvSpPr>
        <p:spPr/>
        <p:txBody>
          <a:bodyPr/>
          <a:lstStyle/>
          <a:p>
            <a:r>
              <a:rPr lang="en-GB" dirty="0">
                <a:solidFill>
                  <a:srgbClr val="FF0000"/>
                </a:solidFill>
              </a:rPr>
              <a:t>Pearson’s Correlation Coefficient</a:t>
            </a:r>
          </a:p>
        </p:txBody>
      </p:sp>
      <p:sp>
        <p:nvSpPr>
          <p:cNvPr id="4" name="TextBox 3">
            <a:extLst>
              <a:ext uri="{FF2B5EF4-FFF2-40B4-BE49-F238E27FC236}">
                <a16:creationId xmlns:a16="http://schemas.microsoft.com/office/drawing/2014/main" id="{4E1FB51A-69DA-B737-767A-F0C0DDF194ED}"/>
              </a:ext>
            </a:extLst>
          </p:cNvPr>
          <p:cNvSpPr txBox="1"/>
          <p:nvPr/>
        </p:nvSpPr>
        <p:spPr>
          <a:xfrm>
            <a:off x="966952" y="1768052"/>
            <a:ext cx="11027979" cy="923330"/>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If two quantitative variables have a linear relationship, the strength of the relationship can be described by a Pearson’s correlation coefficient. The symbol for the correlation between two variables in a population is </a:t>
            </a:r>
            <a:r>
              <a:rPr lang="el-GR" b="0" i="0" u="none" strike="noStrike" dirty="0">
                <a:solidFill>
                  <a:srgbClr val="000000"/>
                </a:solidFill>
                <a:effectLst/>
                <a:latin typeface="Source Sans Pro" panose="020B0503030403020204" pitchFamily="34" charset="0"/>
              </a:rPr>
              <a:t>ρ, </a:t>
            </a:r>
            <a:r>
              <a:rPr lang="en-GB" b="0" i="0" u="none" strike="noStrike" dirty="0">
                <a:solidFill>
                  <a:srgbClr val="000000"/>
                </a:solidFill>
                <a:effectLst/>
                <a:latin typeface="Source Sans Pro" panose="020B0503030403020204" pitchFamily="34" charset="0"/>
              </a:rPr>
              <a:t>and the symbol for sample correlation is r.</a:t>
            </a:r>
            <a:endParaRPr lang="en-GB" dirty="0"/>
          </a:p>
        </p:txBody>
      </p:sp>
      <p:sp>
        <p:nvSpPr>
          <p:cNvPr id="9" name="TextBox 8">
            <a:extLst>
              <a:ext uri="{FF2B5EF4-FFF2-40B4-BE49-F238E27FC236}">
                <a16:creationId xmlns:a16="http://schemas.microsoft.com/office/drawing/2014/main" id="{87780BEA-1AE1-B562-54A7-0B8365C8D12F}"/>
              </a:ext>
            </a:extLst>
          </p:cNvPr>
          <p:cNvSpPr txBox="1"/>
          <p:nvPr/>
        </p:nvSpPr>
        <p:spPr>
          <a:xfrm>
            <a:off x="966951" y="2930971"/>
            <a:ext cx="10289627" cy="1477328"/>
          </a:xfrm>
          <a:prstGeom prst="rect">
            <a:avLst/>
          </a:prstGeom>
          <a:noFill/>
        </p:spPr>
        <p:txBody>
          <a:bodyPr wrap="square">
            <a:spAutoFit/>
          </a:bodyPr>
          <a:lstStyle/>
          <a:p>
            <a:pPr algn="l"/>
            <a:r>
              <a:rPr lang="en-GB" b="0" i="0" u="none" strike="noStrike" dirty="0">
                <a:solidFill>
                  <a:srgbClr val="000000"/>
                </a:solidFill>
                <a:effectLst/>
                <a:latin typeface="Source Sans Pro" panose="020B0503030403020204" pitchFamily="34" charset="0"/>
              </a:rPr>
              <a:t>In this book, correlation coefficient refers to Pearson’s correlation coefficient. </a:t>
            </a:r>
            <a:r>
              <a:rPr lang="el-GR" b="0" i="0" u="none" strike="noStrike" dirty="0">
                <a:solidFill>
                  <a:srgbClr val="000000"/>
                </a:solidFill>
                <a:effectLst/>
                <a:latin typeface="Source Sans Pro" panose="020B0503030403020204" pitchFamily="34" charset="0"/>
              </a:rPr>
              <a:t>ρ </a:t>
            </a:r>
            <a:r>
              <a:rPr lang="en-GB" b="0" i="0" u="none" strike="noStrike" dirty="0">
                <a:solidFill>
                  <a:srgbClr val="000000"/>
                </a:solidFill>
                <a:effectLst/>
                <a:latin typeface="Source Sans Pro" panose="020B0503030403020204" pitchFamily="34" charset="0"/>
              </a:rPr>
              <a:t>or r takes a value between -1 and 1. The sign tells the direction of the relationship where a minus sign tells a negative relationship and a positive sign tells a positive relationship.</a:t>
            </a:r>
          </a:p>
          <a:p>
            <a:br>
              <a:rPr lang="en-GB" dirty="0"/>
            </a:br>
            <a:endParaRPr lang="en-GB" dirty="0"/>
          </a:p>
        </p:txBody>
      </p:sp>
    </p:spTree>
    <p:extLst>
      <p:ext uri="{BB962C8B-B14F-4D97-AF65-F5344CB8AC3E}">
        <p14:creationId xmlns:p14="http://schemas.microsoft.com/office/powerpoint/2010/main" val="2588552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A03D0-0FF3-2809-C18A-55DC21C6170B}"/>
              </a:ext>
            </a:extLst>
          </p:cNvPr>
          <p:cNvSpPr>
            <a:spLocks noGrp="1"/>
          </p:cNvSpPr>
          <p:nvPr>
            <p:ph type="title"/>
          </p:nvPr>
        </p:nvSpPr>
        <p:spPr/>
        <p:txBody>
          <a:bodyPr/>
          <a:lstStyle/>
          <a:p>
            <a:r>
              <a:rPr lang="en-GB" dirty="0">
                <a:solidFill>
                  <a:srgbClr val="FF0000"/>
                </a:solidFill>
              </a:rPr>
              <a:t>How to Calculate r?</a:t>
            </a:r>
          </a:p>
        </p:txBody>
      </p:sp>
      <p:sp>
        <p:nvSpPr>
          <p:cNvPr id="5" name="TextBox 4">
            <a:extLst>
              <a:ext uri="{FF2B5EF4-FFF2-40B4-BE49-F238E27FC236}">
                <a16:creationId xmlns:a16="http://schemas.microsoft.com/office/drawing/2014/main" id="{08D02DCD-DC9C-894E-A2AC-DD5D0ED15499}"/>
              </a:ext>
            </a:extLst>
          </p:cNvPr>
          <p:cNvSpPr txBox="1"/>
          <p:nvPr/>
        </p:nvSpPr>
        <p:spPr>
          <a:xfrm>
            <a:off x="1261240" y="2141510"/>
            <a:ext cx="7409793" cy="369332"/>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A formula to calculate corelation coefficient r of a sample is given by:</a:t>
            </a:r>
            <a:endParaRPr lang="en-GB" dirty="0"/>
          </a:p>
        </p:txBody>
      </p:sp>
      <p:pic>
        <p:nvPicPr>
          <p:cNvPr id="6" name="Picture 5">
            <a:extLst>
              <a:ext uri="{FF2B5EF4-FFF2-40B4-BE49-F238E27FC236}">
                <a16:creationId xmlns:a16="http://schemas.microsoft.com/office/drawing/2014/main" id="{CD6DF6CF-611B-9F21-8D75-B3DDD076FB65}"/>
              </a:ext>
            </a:extLst>
          </p:cNvPr>
          <p:cNvPicPr>
            <a:picLocks noChangeAspect="1"/>
          </p:cNvPicPr>
          <p:nvPr/>
        </p:nvPicPr>
        <p:blipFill>
          <a:blip r:embed="rId2"/>
          <a:stretch>
            <a:fillRect/>
          </a:stretch>
        </p:blipFill>
        <p:spPr>
          <a:xfrm>
            <a:off x="4153336" y="2681890"/>
            <a:ext cx="1625600" cy="863600"/>
          </a:xfrm>
          <a:prstGeom prst="rect">
            <a:avLst/>
          </a:prstGeom>
        </p:spPr>
      </p:pic>
      <p:sp>
        <p:nvSpPr>
          <p:cNvPr id="11" name="TextBox 10">
            <a:extLst>
              <a:ext uri="{FF2B5EF4-FFF2-40B4-BE49-F238E27FC236}">
                <a16:creationId xmlns:a16="http://schemas.microsoft.com/office/drawing/2014/main" id="{4436EF5B-7711-14FF-903C-7B63939DAB1A}"/>
              </a:ext>
            </a:extLst>
          </p:cNvPr>
          <p:cNvSpPr txBox="1"/>
          <p:nvPr/>
        </p:nvSpPr>
        <p:spPr>
          <a:xfrm>
            <a:off x="1145626" y="3545490"/>
            <a:ext cx="9722069" cy="646331"/>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The formula suggests that the sample correlation is the </a:t>
            </a:r>
            <a:r>
              <a:rPr lang="en-GB" b="0" i="1" u="none" strike="noStrike" dirty="0">
                <a:solidFill>
                  <a:srgbClr val="000000"/>
                </a:solidFill>
                <a:effectLst/>
                <a:latin typeface="Source Sans Pro" panose="020B0503030403020204" pitchFamily="34" charset="0"/>
              </a:rPr>
              <a:t>standardized</a:t>
            </a:r>
            <a:r>
              <a:rPr lang="en-GB" b="0" i="0" u="none" strike="noStrike" dirty="0">
                <a:solidFill>
                  <a:srgbClr val="000000"/>
                </a:solidFill>
                <a:effectLst/>
                <a:latin typeface="Source Sans Pro" panose="020B0503030403020204" pitchFamily="34" charset="0"/>
              </a:rPr>
              <a:t> form of the sample covariance. The sample covariance between x and y is given by this formula:</a:t>
            </a:r>
            <a:endParaRPr lang="en-GB" dirty="0"/>
          </a:p>
        </p:txBody>
      </p:sp>
      <p:pic>
        <p:nvPicPr>
          <p:cNvPr id="12" name="Picture 11">
            <a:extLst>
              <a:ext uri="{FF2B5EF4-FFF2-40B4-BE49-F238E27FC236}">
                <a16:creationId xmlns:a16="http://schemas.microsoft.com/office/drawing/2014/main" id="{9E70B17C-5775-0371-BD00-D64EC9E36553}"/>
              </a:ext>
            </a:extLst>
          </p:cNvPr>
          <p:cNvPicPr>
            <a:picLocks noChangeAspect="1"/>
          </p:cNvPicPr>
          <p:nvPr/>
        </p:nvPicPr>
        <p:blipFill>
          <a:blip r:embed="rId3"/>
          <a:stretch>
            <a:fillRect/>
          </a:stretch>
        </p:blipFill>
        <p:spPr>
          <a:xfrm>
            <a:off x="3788760" y="4617271"/>
            <a:ext cx="3416300" cy="876300"/>
          </a:xfrm>
          <a:prstGeom prst="rect">
            <a:avLst/>
          </a:prstGeom>
        </p:spPr>
      </p:pic>
    </p:spTree>
    <p:extLst>
      <p:ext uri="{BB962C8B-B14F-4D97-AF65-F5344CB8AC3E}">
        <p14:creationId xmlns:p14="http://schemas.microsoft.com/office/powerpoint/2010/main" val="40265187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1354</TotalTime>
  <Words>1424</Words>
  <Application>Microsoft Macintosh PowerPoint</Application>
  <PresentationFormat>Widescreen</PresentationFormat>
  <Paragraphs>144</Paragraphs>
  <Slides>20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Source Sans Pro</vt:lpstr>
      <vt:lpstr>Times New Roman</vt:lpstr>
      <vt:lpstr>Office Theme</vt:lpstr>
      <vt:lpstr>Chapter 11:  Correlation</vt:lpstr>
      <vt:lpstr>Learning Objectives</vt:lpstr>
      <vt:lpstr>What Is Correlation?</vt:lpstr>
      <vt:lpstr>Scatter Plot</vt:lpstr>
      <vt:lpstr>Scatter Plot</vt:lpstr>
      <vt:lpstr>Scatter Plot</vt:lpstr>
      <vt:lpstr>Scatter Plot</vt:lpstr>
      <vt:lpstr>Pearson’s Correlation Coefficient</vt:lpstr>
      <vt:lpstr>How to Calculate r?</vt:lpstr>
      <vt:lpstr>Anscombe Quartet</vt:lpstr>
      <vt:lpstr>Strength of Correlation</vt:lpstr>
      <vt:lpstr>SPSS and R Actions</vt:lpstr>
      <vt:lpstr>Spurious Correlation</vt:lpstr>
      <vt:lpstr>Partial Correlation</vt:lpstr>
      <vt:lpstr>Spurious: SPSS Action</vt:lpstr>
      <vt:lpstr>Spurious: R Action</vt:lpstr>
      <vt:lpstr>Semipartial Correlation</vt:lpstr>
      <vt:lpstr>Correction for attenuation</vt:lpstr>
      <vt:lpstr>Correlation and Covariance Matrix</vt:lpstr>
      <vt:lpstr>Correlation and Covariance Matrix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Daryanto, Ahmad</dc:creator>
  <cp:lastModifiedBy>Microsoft Office User</cp:lastModifiedBy>
  <cp:revision>96</cp:revision>
  <dcterms:created xsi:type="dcterms:W3CDTF">2022-10-04T08:24:38Z</dcterms:created>
  <dcterms:modified xsi:type="dcterms:W3CDTF">2023-11-30T12:22:26Z</dcterms:modified>
</cp:coreProperties>
</file>

<file path=docProps/thumbnail.jpeg>
</file>